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4"/>
  </p:sldMasterIdLst>
  <p:notesMasterIdLst>
    <p:notesMasterId r:id="rId23"/>
  </p:notesMasterIdLst>
  <p:sldIdLst>
    <p:sldId id="256" r:id="rId5"/>
    <p:sldId id="276" r:id="rId6"/>
    <p:sldId id="283" r:id="rId7"/>
    <p:sldId id="260" r:id="rId8"/>
    <p:sldId id="277" r:id="rId9"/>
    <p:sldId id="275" r:id="rId10"/>
    <p:sldId id="274" r:id="rId11"/>
    <p:sldId id="263" r:id="rId12"/>
    <p:sldId id="266" r:id="rId13"/>
    <p:sldId id="267" r:id="rId14"/>
    <p:sldId id="271" r:id="rId15"/>
    <p:sldId id="279" r:id="rId16"/>
    <p:sldId id="264" r:id="rId17"/>
    <p:sldId id="280" r:id="rId18"/>
    <p:sldId id="281" r:id="rId19"/>
    <p:sldId id="265" r:id="rId20"/>
    <p:sldId id="268" r:id="rId21"/>
    <p:sldId id="28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92690B-B8B1-31A5-C424-9A89EFD94161}" v="341" dt="2020-04-27T01:35:15.779"/>
    <p1510:client id="{E15851FF-B14E-4320-9D6F-D17B0A51EB8F}" v="182" dt="2020-04-22T18:21:37.998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0" autoAdjust="0"/>
    <p:restoredTop sz="93873" autoAdjust="0"/>
  </p:normalViewPr>
  <p:slideViewPr>
    <p:cSldViewPr snapToGrid="0">
      <p:cViewPr varScale="1">
        <p:scale>
          <a:sx n="98" d="100"/>
          <a:sy n="98" d="100"/>
        </p:scale>
        <p:origin x="6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4-27T02:36:08.4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20100 14790 16383 0 0,'147'239'0'0'0,"-147"-220"0"0"0,18-19 0 0 0,1 0 0 0 0,-1 0 0 0 0,0 0 0 0 0,1 0 0 0 0,-1 0 0 0 0,1 0 0 0 0,-1 0 0 0 0,0 0 0 0 0,1 0 0 0 0,-1 0 0 0 0,1 0 0 0 0,-1 0 0 0 0,0 0 0 0 0,1 0 0 0 0,-1 0 0 0 0,1 0 0 0 0,-1 0 0 0 0,0 0 0 0 0,-18-19 0 0 0,19 19 0 0 0,-19-18 0 0 0,18 18 0 0 0,1 0 0 0 0,-1 0 0 0 0,1 0 0 0 0,-1 0 0 0 0,0 0 0 0 0,-18-18 0 0 0,19 18 0 0 0,-1 0 0 0 0,1-19 0 0 0,-1 19 0 0 0,0 0 0 0 0,1 0 0 0 0,-1-18 0 0 0,1 18 0 0 0,-1 0 0 0 0,0-19 0 0 0,19 19 0 0 0,-18 0 0 0 0,-1 0 0 0 0,0 0 0 0 0,1 0 0 0 0,-1 0 0 0 0,1 0 0 0 0,-1 0 0 0 0,0 0 0 0 0,1 0 0 0 0,-1 0 0 0 0,1 0 0 0 0,-1 0 0 0 0,0 0 0 0 0,1 0 0 0 0,-1 0 0 0 0,1 0 0 0 0,-1 0 0 0 0,0 0 0 0 0,1 0 0 0 0,-1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0,-18-18 0 0 0,19 18 0 0 0,-1 0 0 0 0,0 0 0 0 0,-18-18 0 0 0,19 18 0 0 0,-1-19 0 0 0,1 19 0 0 0,-1 0 0 0 0,1 0 0 0 0,-1 0 0 0 0,0 0 0 0 0,1 0 0 0 0,-1 0 0 0 0,1 0 0 0 0,-1 0 0 0 0,0 0 0 0 0,1 0 0 0 0,-1 0 0 0 0,1 0 0 0 0,-1 0 0 0 0,0 0 0 0 0,1 0 0 0 0,-1 0 0 0 0,1 0 0 0 0,-1 0 0 0 0,0 0 0 0 0,1 0 0 0 0,-1 0 0 0 0,1 0 0 0 0,17 0 0 0 0,1 0 0 0 0,0 0 0 0 0,-19 0 0 0 0,1 0 0 0 0,-1 0 0 0 0,1 0 0 0 0,-1 0 0 0 0,0 0 0 0 0,1 0 0 0 0,-1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0,1 0 0 0 0,-1 0 0 0 0,0 0 0 0 0,1 0 0 0 0,-1 0 0 0 0,1 0 0 0 0,-1 0 0 0 0,1234-18 0 0 0,-1234 18 0 0 0,0 0 0 0 0,1 0 0 0 0,-1 0 0 0 0,1 0 0 0 0,-1 0 0 0 0,0 0 0 0 0,1 0 0 0 0,146 0 0 0 0,-146 0 0 0 0,-1 0 0 0 0,682 73 0 0 0,-664-73 0 0 0,-17 0 0 0 0,18 0 0 0 0,-19 0 0 0 0,1 0 0 0 0,17 0 0 0 0,-17 0 0 0 0,-1 0 0 0 0,1 0 0 0 0,-1 0 0 0 0,0 0 0 0 0,1 0 0 0 0,-1 0 0 0 0,1 0 0 0 0,-1 0 0 0 0,0 0 0 0 0,1 0 0 0 0,-1 0 0 0 0,1 0 0 0 0,-1 0 0 0 0,0 0 0 0 0,1 0 0 0 0,-1 0 0 0 0,1 0 0 0 0,54 0 0 0 0,-54 0 0 0 0,-1 0 0 0 0,0 0 0 0 0,1 0 0 0 0,-1 0 0 0 0,1 0 0 0 0,-1 0 0 0 0,0 0 0 0 0,1 0 0 0 0,-1 0 0 0 0,19 0 0 0 0,-18 0 0 0 0,-1 0 0 0 0,0 0 0 0 0,1 0 0 0 0,-1 0 0 0 0,1 0 0 0 0,-1 0 0 0 0,0 0 0 0 0,1 0 0 0 0,-1 0 0 0 0,1 0 0 0 0,-1 0 0 0 0,0 0 0 0 0,1 0 0 0 0,-1 0 0 0 0,1 0 0 0 0,-1 0 0 0 0,0 0 0 0 0,1 0 0 0 0,-1 0 0 0 0,1 0 0 0 0,-1 0 0 0 0,0 0 0 0 0,1 0 0 0 0,18 0 0 0 0,-19 0 0 0 0,-18-18 0 0 0,37 18 0 0 0,0 0 0 0 0,0 0 0 0 0,-1 0 0 0 0,1 0 0 0 0,-18 0 0 0 0,17 0 0 0 0,1 0 0 0 0,-18 0 0 0 0,-1 0 0 0 0,19 0 0 0 0,-19 0 0 0 0,1 0 0 0 0,-1 0 0 0 0,0 0 0 0 0,1 0 0 0 0,-1 0 0 0 0,1 0 0 0 0,-1 0 0 0 0,0 0 0 0 0,1 0 0 0 0,-1 0 0 0 0,1 0 0 0 0,-1 0 0 0 0,0 0 0 0 0,1 0 0 0 0,-1 0 0 0 0,1 0 0 0 0,-1 0 0 0 0,0 0 0 0 0,1 0 0 0 0,-1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0,1 0 0 0 0,-1 0 0 0 0,0 0 0 0 0,1 0 0 0 0,-1 0 0 0 0,1 0 0 0 0,-1 0 0 0 0,0 0 0 0 0,1 0 0 0 0,-1 0 0 0 0,1 0 0 0 0,-1 0 0 0 0,0 0 0 0 0,-18 18 0 0 0,19-18 0 0 0,-1 0 0 0 0,-18 0-16383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4-27T02:36:08.4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20100 14773 16383 0 0,'18'0'0'0'0,"0"0"0"0"0,1 0 0 0 0,-1 0 0 0 0,1 0 0 0 0,-1 0 0 0 0,0 0 0 0 0,1 0 0 0 0,-1 0 0 0 0,1 0 0 0 0,-1 0 0 0 0,0 0 0 0 0,1 0 0 0 0,-1 0 0 0 0,1 0 0 0 0,-1 0 0 0 0,0 0 0 0 0,1 0 0 0 0,-1 0 0 0 0,1 0 0 0 0,-1 0 0 0 0,0 0 0 0 0,-18 18 0 0 0,19-18 0 0 0,-19 18 0 0 0,0 1 0 0 0,18-19 0 0 0,1 0 0 0 0,-1 0 0 0 0,-18 18 0 0 0,18-18 0 0 0,1 19 0 0 0,-1-19 0 0 0,1 0 0 0 0,-1 0 0 0 0,1 0 0 0 0,-1 0 0 0 0,0 0 0 0 0,1 0 0 0 0,-1 0 0 0 0,1 0 0 0 0,-1 0 0 0 0,0 0 0 0 0,1 0 0 0 0,-1 0 0 0 0,1 0 0 0 0,-1 0 0 0 0,0 0 0 0 0,1 0 0 0 0,-1 0 0 0 0,1 0 0 0 0,-1 0 0 0 0,0 0 0 0 0,1 0 0 0 0,-1 0 0 0 0,1 0 0 0 0,-1 0 0 0 0,0 0 0 0 0,1-19 0 0 0,-1 19 0 0 0,1 0 0 0 0,-1 0 0 0 0,-18-18 0 0 0,18 18 0 0 0,1 0 0 0 0,-1 0 0 0 0,1 0 0 0 0,-1 0 0 0 0,0 0 0 0 0,1 0 0 0 0,-1 0 0 0 0,1 0 0 0 0,-1 0 0 0 0,1 0 0 0 0,-1 0 0 0 0,-18-19 0 0 0,18 19 0 0 0,1 0 0 0 0,-1 0 0 0 0,1 0 0 0 0,-1-18 0 0 0,0 18 0 0 0,1 0 0 0 0,-19-18 0 0 0,18 18 0 0 0,1 0 0 0 0,-1 0 0 0 0,0 0 0 0 0,1 0 0 0 0,-1 0 0 0 0,1 0 0 0 0,-1 0 0 0 0,0 0 0 0 0,1 0 0 0 0,-1 0 0 0 0,1 0 0 0 0,-1 0 0 0 0,0 0 0 0 0,1 0 0 0 0,-1 0 0 0 0,1 0 0 0 0,-1 0 0 0 0,0 0 0 0 0,1 0 0 0 0,-1 0 0 0 0,1 0 0 0 0,-19 18 0 0 0,18-18 0 0 0,1 0 0 0 0,-19 18 0 0 0,18-18 0 0 0,0 0 0 0 0,1 0 0 0 0,-1 0 0 0 0,-18 19 0 0 0,19-19 0 0 0,-1 0 0 0 0,0 0 0 0 0,1 0 0 0 0,-1 0 0 0 0,-18 18 0 0 0,19-18 0 0 0,-1 0 0 0 0,0 0 0 0 0,1 0 0 0 0,-1 0 0 0 0,-18 19 0 0 0,19-19 0 0 0,-1 0 0 0 0,0 0 0 0 0,1 0 0 0 0,-1 0 0 0 0,1 0 0 0 0,-1 0 0 0 0,0 0 0 0 0,1 0 0 0 0,-1 0 0 0 0,1 0 0 0 0,-1 0 0 0 0,0 18 0 0 0,1-18 0 0 0,-1 0 0 0 0,-18 0-16383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4-27T02:36:08.4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20188 15184 16383 0 0,'18'-19'0'0'0,"19"19"0"0"0,-37-18 0 0 0,18-1 0 0 0,19 19 0 0 0,-18 0 0 0 0,-1 0 0 0 0,0 0 0 0 0,1 0 0 0 0,-1 0 0 0 0,1 0 0 0 0,-1 0 0 0 0,19 0 0 0 0,-19 0 0 0 0,1 0 0 0 0,-1 0 0 0 0,0 0 0 0 0,1 0 0 0 0,-1 0 0 0 0,1 0 0 0 0,-1 0 0 0 0,0 0 0 0 0,1 0 0 0 0,-1 0 0 0 0,1 0 0 0 0,-1 0 0 0 0,0 0 0 0 0,1 0 0 0 0,-1 0 0 0 0,-18-18 0 0 0,19 18 0 0 0,-1 0 0 0 0,1 0 0 0 0,-19-18 0 0 0,18 18 0 0 0,0 0 0 0 0,1-19 0 0 0,-1 19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0,0 0 0 0 0,1 19 0 0 0,-1-19 0 0 0,1 0 0 0 0,-1 18 0 0 0,1-18 0 0 0,-1 0 0 0 0,0 0 0 0 0,1 0 0 0 0,-1 0 0 0 0,1 0 0 0 0,-1 0 0 0 0,0 0 0 0 0,1 0 0 0 0,-1 0 0 0 0,1 0 0 0 0,-1 0 0 0 0,0 0 0 0 0,1 0 0 0 0,-1 0 0 0 0,1 0 0 0 0,-19 18 0 0 0,18-18 0 0 0,0 0 0 0 0,1 0 0 0 0,-1 0 0 0 0,1 0 0 0 0,-1 0 0 0 0,0 0 0 0 0,-18 19 0 0 0,19-19 0 0 0,-1 0 0 0 0,1 0 0 0 0,-1 0 0 0 0,0 0 0 0 0,1 0 0 0 0,-1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0,-1-19 0 0 0,0 19 0 0 0,1 0 0 0 0,-1 0 0 0 0,1 0 0 0 0,-1 0 0 0 0,1 0 0 0 0,-1 0 0 0 0,0 0 0 0 0,1-18 0 0 0,-1 18 0 0 0,1 0 0 0 0,-1 0 0 0 0,0 0 0 0 0,1 0 0 0 0,-19-18 0 0 0,18 18 0 0 0,1 0 0 0 0,-1 0 0 0 0,0 0 0 0 0,1 0 0 0 0,-1 0 0 0 0,1 0 0 0 0,-1 0 0 0 0,-18-19 0 0 0,18 19 0 0 0,1 0 0 0 0,-1-18 0 0 0,1 18 0 0 0,-1 0 0 0 0,0 0 0 0 0,1 0 0 0 0,-1 0 0 0 0,1 0 0 0 0,-1 0 0 0 0,0 0 0 0 0,1 0 0 0 0,-1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0,1 0 0 0 0,-1 0 0 0 0,0 0 0 0 0,1 0 0 0 0,-1 0 0 0 0,1 0 0 0 0,-1 0 0 0 0,0 0 0 0 0,1 0 0 0 0,-1 0 0 0 0,1 0 0 0 0,-1 0 0 0 0,0 0 0 0 0,1 0 0 0 0,-1 0 0 0 0,-18 18 0 0 0,19-18 0 0 0,-1 0 0 0 0,0 0 0 0 0,1 0 0 0 0,-1 0 0 0 0,1 0 0 0 0,-1 0 0 0 0,0 0 0 0 0,1 0 0 0 0,-1 0 0 0 0,1 0 0 0 0,-1 0 0 0 0,0 19 0 0 0,1-19 0 0 0,-1 0 0 0 0,1 0 0 0 0,-1 0 0 0 0,1 18 0 0 0,-1-18 0 0 0,0 0 0 0 0,1 0 0 0 0,-1 0 0 0 0,1 0 0 0 0,-1 0 0 0 0,0 0 0 0 0,1 0 0 0 0,-1 0 0 0 0,1 0 0 0 0,-1 0 0 0 0,0 0 0 0 0,1 0 0 0 0,-1 0 0 0 0,1 0 0 0 0,-1 18 0 0 0,0-18 0 0 0,1 0 0 0 0,-19 19 0 0 0,18-19 0 0 0,1 0 0 0 0,-1 0 0 0 0,0 0 0 0 0,1 0 0 0 0,459 18 0 0 0,-459-18 0 0 0,-1 0 0 0 0,1 0 0 0 0,-1 0 0 0 0,0 0 0 0 0,1 0 0 0 0,-1 0 0 0 0,1 0 0 0 0,-1 0 0 0 0,0 0 0 0 0,1 0 0 0 0,-1 0 0 0 0,1 0 0 0 0,-1 0 0 0 0,0 0 0 0 0,1 0 0 0 0,-1 0 0 0 0,1 0 0 0 0,-1 0 0 0 0,1 0 0 0 0,-1 0 0 0 0,0 0 0 0 0,1 0 0 0 0,-1 0 0 0 0,56-37 0 0 0,-56 37 0 0 0,369 0 0 0 0,-369 0 0 0 0,0 0 0 0 0,1 0 0 0 0,-1 0 0 0 0,1 0 0 0 0,-1 0 0 0 0,1 0 0 0 0,-1 0 0 0 0,0 0 0 0 0,1 0 0 0 0,-1 0 0 0 0,1 0 0 0 0,-1 0 0 0 0,0 0 0 0 0,1 0 0 0 0,-1 0 0 0 0,1 0 0 0 0,-1 0 0 0 0,0 0 0 0 0,19 0 0 0 0,-18 0 0 0 0,-1 0 0 0 0,0 0 0 0 0,1 0 0 0 0,-1 0 0 0 0,1 0 0 0 0,-1 0 0 0 0,0 0 0 0 0,1 0 0 0 0,-1 0 0 0 0,1 0 0 0 0,-1 0 0 0 0,0 0 0 0 0,1 0 0 0 0,-1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0,19 0 0 0 0,-19 0 0 0 0,1 0 0 0 0,-19 19 0 0 0,18-19 0 0 0,1 0 0 0 0,-1 0 0 0 0,1 0 0 0 0,-1 0 0 0 0,0 0 0 0 0,1 0 0 0 0,-1 0 0 0 0,1 0 0 0 0,-1 0 0 0 0,0 0 0 0 0,1 0 0 0 0,-1 0 0 0 0,1 0 0 0 0,-1 0 0 0 0,0 0 0 0 0,1 0 0 0 0,-1 0 0 0 0,1 0 0 0 0,-1 0 0 0 0,-18 18 0 0 0,18-18 0 0 0,1 0 0 0 0,-1 0 0 0 0,1 0 0 0 0,-1 0 0 0 0,0 0 0 0 0,1 0 0 0 0,-1 0 0 0 0,1 0 0 0 0,-1 0 0 0 0,0 0 0 0 0,1 0 0 0 0,-1 0 0 0 0,1 0 0 0 0,-1 0 0 0 0,1 0 0 0 0,-1 0 0 0 0,0 0 0 0 0,1 0 0 0 0,-1 0 0 0 0,1 0 0 0 0,-19 19 0 0 0,18-19 0 0 0,0 0 0 0 0,-18 0-16383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4-27T02:36:08.4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20188 8145 16383 0 0,'18'0'0'0'0,"1"0"0"0"0,-1 0 0 0 0,0 0 0 0 0,1 0 0 0 0,-1 0 0 0 0,1 0 0 0 0,-1 0 0 0 0,0 0 0 0 0,1 0 0 0 0,-1 0 0 0 0,1 0 0 0 0,-1 0 0 0 0,0 0 0 0 0,1 0 0 0 0,-19-18 0 0 0,18 18 0 0 0,-18-19 0 0 0,19 19 0 0 0,-1 0 0 0 0,0 0 0 0 0,1 0 0 0 0,-1 0 0 0 0,1 0 0 0 0,-1 0 0 0 0,0 0 0 0 0,1 0 0 0 0,-1 0 0 0 0,1 0 0 0 0,-1 0 0 0 0,0 0 0 0 0,1 0 0 0 0,-1 0 0 0 0,1 0 0 0 0,-1 0 0 0 0,1 0 0 0 0,-1 0 0 0 0,0 0 0 0 0,1 0 0 0 0,-1 0 0 0 0,1 0 0 0 0,-1 0 0 0 0,0 0 0 0 0,1 0 0 0 0,-1 0 0 0 0,1 0 0 0 0,-1 0 0 0 0,0 0 0 0 0,1 0 0 0 0,-1 0 0 0 0,1 0 0 0 0,-1 0 0 0 0,0 0 0 0 0,1 0 0 0 0,-1 0 0 0 0,1 0 0 0 0,-1 0 0 0 0,405 0 0 0 0,-404 0 0 0 0,-1 0 0 0 0,1 0 0 0 0,-1 0 0 0 0,0 0 0 0 0,1 0 0 0 0,-1 0 0 0 0,37 0 0 0 0,-36 0 0 0 0,-1 0 0 0 0,314 19 0 0 0,-314-19 0 0 0,0 0 0 0 0,1 0 0 0 0,-1 0 0 0 0,1 0 0 0 0,-1 0 0 0 0,0 0 0 0 0,1 0 0 0 0,-1 0 0 0 0,1 0 0 0 0,-1 0 0 0 0,0 0 0 0 0,19 0 0 0 0,-18 0 0 0 0,-1 0 0 0 0,0 0 0 0 0,1 0 0 0 0,-1 0 0 0 0,1 0 0 0 0,-1 0 0 0 0,0 0 0 0 0,1 0 0 0 0,-1 0 0 0 0,1 0 0 0 0,-1 0 0 0 0,0 0 0 0 0,1 0 0 0 0,-1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0,1 0 0 0 0,-1 0 0 0 0,0 0 0 0 0,1 0 0 0 0,-1 0 0 0 0,1 0 0 0 0,-1 0 0 0 0,0-19 0 0 0,1 19 0 0 0,-1 0 0 0 0,1 0 0 0 0,-1 0 0 0 0,0 0 0 0 0,1 0 0 0 0,-1 0 0 0 0,1 0 0 0 0,-1-18 0 0 0,0 18 0 0 0,1 0 0 0 0,-1 0 0 0 0,1 0 0 0 0,-1 0 0 0 0,0 0 0 0 0,1 0 0 0 0,-1 0 0 0 0,1 0 0 0 0,-1 0 0 0 0,0 0 0 0 0,1 0 0 0 0,-1 0 0 0 0,1 0 0 0 0,-19-19 0 0 0,18 19 0 0 0,0 0 0 0 0,1 0 0 0 0,-1 0 0 0 0,1 0 0 0 0,-1 0 0 0 0,1 0 0 0 0,-1 0 0 0 0,0 0 0 0 0,1 0 0 0 0,-1 0 0 0 0,1 0 0 0 0,-1 0 0 0 0,0 0 0 0 0,1 0 0 0 0,-1 0 0 0 0,1 0 0 0 0,-1 0 0 0 0,0 0 0 0 0,1 0 0 0 0,-1 0 0 0 0,1 0 0 0 0,-1 0 0 0 0,0 0 0 0 0,1 0 0 0 0,-1-18 0 0 0,1 18 0 0 0,-1 0 0 0 0,0 0 0 0 0,1 0 0 0 0,-1 0 0 0 0,1 0 0 0 0,-1 0 0 0 0,0 0 0 0 0,-18-18 0 0 0,19 18 0 0 0,-1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0,0 0 0 0 0,1 0 0 0 0,-1 0 0 0 0,1 0 0 0 0,-1 0 0 0 0,1 0 0 0 0,-1 0 0 0 0,0 0 0 0 0,1 0 0 0 0,-1 0 0 0 0,1 0 0 0 0,-1 0 0 0 0,0 0 0 0 0,1 0 0 0 0,-1 0 0 0 0,1 0 0 0 0,-1 0 0 0 0,258 55 0 0 0,-258-55 0 0 0,1 0 0 0 0,-1 0 0 0 0,1 0 0 0 0,-1 0 0 0 0,1 0 0 0 0,-1 0 0 0 0,0 0 0 0 0,1 0 0 0 0,-1 0 0 0 0,1 0 0 0 0,-1 0 0 0 0,56 0 0 0 0,-56 0 0 0 0,221 0 0 0 0,-220 0 0 0 0,-1 0 0 0 0,0 0 0 0 0,1 0 0 0 0,-1 0 0 0 0,1 0 0 0 0,-1 0 0 0 0,0 0 0 0 0,1 0 0 0 0,-1 0 0 0 0,1 0 0 0 0,-1 0 0 0 0,1 0 0 0 0,-19 0-16383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4-27T02:36:08.4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20250 7877 16383 0 0,'-19'0'0'0'0,"1"0"0"0"0,0 0 0 0 0,-1 0 0 0 0,1 0 0 0 0,18-18 0 0 0,-19 18 0 0 0,19-19 0 0 0,-18 19 0 0 0,0 0 0 0 0,-1 0 0 0 0,1 0 0 0 0,18 19 0 0 0,0-1 0 0 0,0 1 0 0 0,-19-19 0 0 0,19 18 0 0 0,0 1 0 0 0,0-1 0 0 0,0 0 0 0 0,0 1 0 0 0,0-1 0 0 0,0 1 0 0 0,0-1 0 0 0,-18-18 0 0 0,18 18 0 0 0,0 1 0 0 0,0-1 0 0 0,0 1 0 0 0,0-1 0 0 0,0 0 0 0 0,0 1 0 0 0,0-1 0 0 0,0 1 0 0 0,0-1 0 0 0,18-18 0 0 0,-18 18 0 0 0,19-18 0 0 0,-1 0 0 0 0,-18 19 0 0 0,166-1 0 0 0,-148-18 0 0 0,1 19 0 0 0,-1-19 0 0 0,0 0 0 0 0,1 0 0 0 0,-19 0-16383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4-27T02:36:08.4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27387 7946 16383 0 0,'19'0'0'0'0,"-1"0"0"0"0,1 0 0 0 0,-1 0 0 0 0,0 0 0 0 0,1 0 0 0 0,-1 0 0 0 0,1 0 0 0 0,-1 0 0 0 0,1 0 0 0 0,-1 0 0 0 0,0 0 0 0 0,1 0 0 0 0,-1 0 0 0 0,1 0 0 0 0,-1 0 0 0 0,0 0 0 0 0,1 0 0 0 0,-1 0 0 0 0,1 0 0 0 0,-1 0 0 0 0,-18 19 0 0 0,0-1 0 0 0,0 1 0 0 0,0-1 0 0 0,0 0 0 0 0,0 1 0 0 0,0-1 0 0 0,0 1 0 0 0,0-1 0 0 0,0 0 0 0 0,-18-18 0 0 0,18 19 0 0 0,0-1 0 0 0,-19-18 0 0 0,1 19 0 0 0,18-1 0 0 0,0 0 0 0 0,0 1 0 0 0,0-1 0 0 0,0 1 0 0 0,0-1 0 0 0,0 0 0 0 0,0 1 0 0 0,0-1 0 0 0,0 1 0 0 0,-19-1 0 0 0,1-18 0 0 0,0 0 0 0 0,-1 0 0 0 0,1 0 0 0 0,-1-18 0 0 0,1 18 0 0 0,0 0 0 0 0,18-19 0 0 0,-19 19 0 0 0,19-18 0 0 0,-18 18 0 0 0,-1 0 0 0 0,1 0 0 0 0,-1 0 0 0 0,1 0 0 0 0,0 0 0 0 0,-1 0 0 0 0,1 0 0 0 0,-1 0 0 0 0,1 0 0 0 0,0 0 0 0 0,-1 0 0 0 0,1 0 0 0 0,18-19 0 0 0,0 1 0 0 0,0 0 0 0 0,0 18-16383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4-27T02:36:08.4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20452 14543 16383 0 0,'-93'0'0'0'0,"-201"0"0"0"0,276 0 0 0 0,18 19 0 0 0,0-1 0 0 0,0 0 0 0 0,0 1 0 0 0,0-1 0 0 0,0 1 0 0 0,18-19 0 0 0,-18 18 0 0 0,18 1 0 0 0,-18-1 0 0 0,0 0 0 0 0,0 1 0 0 0,19-1 0 0 0,-1-18 0 0 0,-18 19 0 0 0,0-1 0 0 0,0 0 0 0 0,0 1 0 0 0,0-1 0 0 0,0 1 0 0 0,19-19 0 0 0,-19 18 0 0 0,0 0 0 0 0,0 1 0 0 0,0-1 0 0 0,0 1 0 0 0,0-1 0 0 0,0 0 0 0 0,-19 1 0 0 0,19-1 0 0 0,0 1 0 0 0,0-1 0 0 0,-18-18 0 0 0,18 18 0 0 0,-19-18 0 0 0,19 19 0 0 0,0-1 0 0 0,-18-18 0 0 0,18 19 0 0 0,0-1 0 0 0,0 0 0 0 0,0 1 0 0 0,0-1 0 0 0,0 1 0 0 0,0-1 0 0 0,0 0 0 0 0,0 1 0 0 0,0-1 0 0 0,0 1 0 0 0,0-1 0 0 0,0 1 0 0 0,0-1 0 0 0,0 0 0 0 0,0 1 0 0 0,0-1 0 0 0,0 1 0 0 0,0-1 0 0 0,0 0 0 0 0,0 1 0 0 0,0-1 0 0 0,18-18 0 0 0,1 0 0 0 0,-1 0 0 0 0,1 0 0 0 0,-1-18 0 0 0,0 18 0 0 0,1-19 0 0 0,-1 19 0 0 0,-18-18 0 0 0,0 0 0 0 0,19 18 0 0 0,-19-19 0 0 0,0 1 0 0 0,18 18 0 0 0,0-19 0 0 0,1 19 0 0 0,-19-18 0 0 0,18 18 0 0 0,1 0 0 0 0,-1 0 0 0 0,0 0 0 0 0,1 0 0 0 0,-1 0 0 0 0,1 0 0 0 0,-1 0 0 0 0,1 0 0 0 0,-1 0 0 0 0,-18 0-16383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4-27T02:36:08.4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27914 14631 16383 0 0,'331'0'0'0'0,"-331"19"0"0"0,0-1 0 0 0,0 148 0 0 0,184 368 0 0 0,-203-534 0 0 0,1 0 0 0 0,0 0 0 0 0,-1 0 0 0 0,1 0 0 0 0,-1 0 0 0 0,1 0 0 0 0,0 0 0 0 0,-1 0 0 0 0,1 0 0 0 0,-1 0 0 0 0,1 0 0 0 0,0 0 0 0 0,18-19 0 0 0,-19 19 0 0 0,1 0 0 0 0,-1 0 0 0 0,1 0 0 0 0,0 0 0 0 0,-1 0 0 0 0,1 0 0 0 0,-1 0 0 0 0,19 0-16383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8372B-A9F1-473E-B399-88FB11A98FCC}" type="datetimeFigureOut">
              <a:rPr lang="en-US" smtClean="0"/>
              <a:t>4/27/20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029F3-F1E8-4FDF-8BB3-F4464DB1A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508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C029F3-F1E8-4FDF-8BB3-F4464DB1A2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8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how there are two versions of the same fish during </a:t>
            </a:r>
            <a:r>
              <a:rPr lang="en-US"/>
              <a:t>this slide.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C029F3-F1E8-4FDF-8BB3-F4464DB1A2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883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C029F3-F1E8-4FDF-8BB3-F4464DB1A2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83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this not keep it on slide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C029F3-F1E8-4FDF-8BB3-F4464DB1A28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2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C029F3-F1E8-4FDF-8BB3-F4464DB1A28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938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4/27/20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275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4/27/20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993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4/27/20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81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4/27/20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214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4/27/20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70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4/27/20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7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4/27/20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0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4/27/20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261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4/27/20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387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4/27/20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84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4/27/20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259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4/27/20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846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ED0CC-082F-4160-86E5-0D6041F12778}" type="datetime1">
              <a:rPr lang="en-US" smtClean="0"/>
              <a:t>4/27/20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5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customXml" Target="../ink/ink6.xml"/><Relationship Id="rId18" Type="http://schemas.openxmlformats.org/officeDocument/2006/relationships/image" Target="../media/image2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7.png"/><Relationship Id="rId17" Type="http://schemas.openxmlformats.org/officeDocument/2006/relationships/customXml" Target="../ink/ink8.xml"/><Relationship Id="rId2" Type="http://schemas.openxmlformats.org/officeDocument/2006/relationships/image" Target="../media/image12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customXml" Target="../ink/ink4.xml"/><Relationship Id="rId1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3/nar/gkv1290" TargetMode="External"/><Relationship Id="rId2" Type="http://schemas.openxmlformats.org/officeDocument/2006/relationships/hyperlink" Target="https://www.sciencedirect.com/science/journal/0141813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98/rsbl.2012.1098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B946D7-1CA4-446E-8795-007CACFDE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416F2-BC84-4D7C-80C6-6296C10C3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95338" y="981075"/>
            <a:ext cx="10601325" cy="4552949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90654-81BF-472A-B184-526A94E40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7097" y="1428750"/>
            <a:ext cx="9117807" cy="2105026"/>
          </a:xfrm>
        </p:spPr>
        <p:txBody>
          <a:bodyPr>
            <a:normAutofit/>
          </a:bodyPr>
          <a:lstStyle/>
          <a:p>
            <a:r>
              <a:rPr lang="en-US" sz="4700" b="1" i="1" dirty="0"/>
              <a:t>Has the Blind Mexican Cave Fish Lost its Rhythm?</a:t>
            </a:r>
            <a:br>
              <a:rPr lang="en-US" sz="4700" i="1" dirty="0"/>
            </a:br>
            <a:endParaRPr lang="en-US" sz="4700" i="1" dirty="0">
              <a:cs typeface="Calibri Light" panose="020F030202020403020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C1EB88-CF3E-441A-8D25-6679CE40ED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7097" y="3960557"/>
            <a:ext cx="9117807" cy="1097215"/>
          </a:xfrm>
        </p:spPr>
        <p:txBody>
          <a:bodyPr>
            <a:normAutofit/>
          </a:bodyPr>
          <a:lstStyle/>
          <a:p>
            <a:r>
              <a:rPr lang="en-US" dirty="0"/>
              <a:t>Abigail Bailey &amp; Natalie Hafez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30623A-AB89-4E04-AC9A-2BAFBF85A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3771366"/>
            <a:ext cx="5486400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323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108D317-7CBD-4897-BD1F-959436D2A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9A43FB-F516-4A29-A26E-C0898F917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64" y="834888"/>
            <a:ext cx="4314645" cy="1268958"/>
          </a:xfrm>
        </p:spPr>
        <p:txBody>
          <a:bodyPr anchor="b">
            <a:normAutofit/>
          </a:bodyPr>
          <a:lstStyle/>
          <a:p>
            <a:br>
              <a:rPr lang="en-US" sz="3200" dirty="0"/>
            </a:br>
            <a:r>
              <a:rPr lang="en-US" sz="3200" dirty="0"/>
              <a:t>Introduction</a:t>
            </a:r>
          </a:p>
        </p:txBody>
      </p:sp>
      <p:pic>
        <p:nvPicPr>
          <p:cNvPr id="7" name="Picture 6" descr="New research identifies how blind cavefish lose their eyes ...">
            <a:extLst>
              <a:ext uri="{FF2B5EF4-FFF2-40B4-BE49-F238E27FC236}">
                <a16:creationId xmlns:a16="http://schemas.microsoft.com/office/drawing/2014/main" id="{FC4E43D9-6181-4B1A-B7EA-6BBAF5D3E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0"/>
          <a:stretch/>
        </p:blipFill>
        <p:spPr bwMode="auto">
          <a:xfrm>
            <a:off x="20" y="10"/>
            <a:ext cx="6717436" cy="6857990"/>
          </a:xfrm>
          <a:custGeom>
            <a:avLst/>
            <a:gdLst/>
            <a:ahLst/>
            <a:cxnLst/>
            <a:rect l="l" t="t" r="r" b="b"/>
            <a:pathLst>
              <a:path w="6717456" h="6858000">
                <a:moveTo>
                  <a:pt x="0" y="0"/>
                </a:moveTo>
                <a:lnTo>
                  <a:pt x="6149468" y="0"/>
                </a:lnTo>
                <a:lnTo>
                  <a:pt x="6202448" y="162605"/>
                </a:lnTo>
                <a:cubicBezTo>
                  <a:pt x="6535625" y="1263763"/>
                  <a:pt x="6717456" y="2453207"/>
                  <a:pt x="6717456" y="3694043"/>
                </a:cubicBezTo>
                <a:cubicBezTo>
                  <a:pt x="6717456" y="4757617"/>
                  <a:pt x="6583866" y="5783433"/>
                  <a:pt x="6335883" y="6748259"/>
                </a:cubicBezTo>
                <a:lnTo>
                  <a:pt x="6305198" y="6858000"/>
                </a:lnTo>
                <a:lnTo>
                  <a:pt x="0" y="6858000"/>
                </a:lnTo>
                <a:close/>
              </a:path>
            </a:pathLst>
          </a:custGeom>
          <a:noFill/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6297641-8B9F-4767-9606-8A1131322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89864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F3CA65-EA00-46B4-9616-39E6853F7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6172" y="2240371"/>
            <a:ext cx="42062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D5A2F-ED51-41E2-9B6C-CD336B53B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5563" y="2557587"/>
            <a:ext cx="4314645" cy="3717317"/>
          </a:xfrm>
        </p:spPr>
        <p:txBody>
          <a:bodyPr anchor="t">
            <a:normAutofit/>
          </a:bodyPr>
          <a:lstStyle/>
          <a:p>
            <a:r>
              <a:rPr lang="en-US" sz="1800" dirty="0"/>
              <a:t>Circadian rhythm is an internal genetic timing system primarily dependent on light</a:t>
            </a:r>
          </a:p>
          <a:p>
            <a:pPr lvl="0"/>
            <a:r>
              <a:rPr lang="en-US" sz="1800" dirty="0"/>
              <a:t>Cave animals have limited ability to detect changes in light due to their environment </a:t>
            </a:r>
          </a:p>
          <a:p>
            <a:pPr lvl="0"/>
            <a:r>
              <a:rPr lang="en-US" sz="1800" dirty="0"/>
              <a:t>The Mexican cave fish lives in darkness and has developed troglomorphic characteristics</a:t>
            </a:r>
          </a:p>
          <a:p>
            <a:r>
              <a:rPr lang="en-US" sz="1800" i="1" dirty="0"/>
              <a:t>Astyanax mexicanus</a:t>
            </a:r>
            <a:r>
              <a:rPr lang="en-US" sz="1800" dirty="0"/>
              <a:t> is not affected by day/night cycles 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64989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Freeform: Shape 70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 descr="Seeing the light using blind cavefish | Nature Research Ecology ...">
            <a:extLst>
              <a:ext uri="{FF2B5EF4-FFF2-40B4-BE49-F238E27FC236}">
                <a16:creationId xmlns:a16="http://schemas.microsoft.com/office/drawing/2014/main" id="{7163B757-A67B-479B-9721-15345A887B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5"/>
          <a:stretch/>
        </p:blipFill>
        <p:spPr bwMode="auto"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31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C1519-3BF1-4ADE-BCAE-8F03D051E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 i="0">
                <a:solidFill>
                  <a:schemeClr val="bg1"/>
                </a:solidFill>
              </a:rPr>
              <a:t>Hypothesis:</a:t>
            </a:r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1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79433-DEDC-4429-921A-09DDAC1F8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pPr indent="-305435"/>
            <a:r>
              <a:rPr lang="en-US" sz="2400" i="1">
                <a:solidFill>
                  <a:schemeClr val="bg1"/>
                </a:solidFill>
              </a:rPr>
              <a:t>Astyanax mexicanus</a:t>
            </a:r>
            <a:r>
              <a:rPr lang="en-US" sz="2400">
                <a:solidFill>
                  <a:schemeClr val="bg1"/>
                </a:solidFill>
              </a:rPr>
              <a:t> has altered circadian rhythm proteins that are reliant on visual perception </a:t>
            </a:r>
          </a:p>
          <a:p>
            <a:pPr indent="-305435"/>
            <a:r>
              <a:rPr lang="en-US" sz="2400" i="1">
                <a:solidFill>
                  <a:schemeClr val="bg1"/>
                </a:solidFill>
              </a:rPr>
              <a:t>Astyanax mexicanus</a:t>
            </a:r>
            <a:r>
              <a:rPr lang="en-US" sz="2400">
                <a:solidFill>
                  <a:schemeClr val="bg1"/>
                </a:solidFill>
              </a:rPr>
              <a:t> has altered light input pathway </a:t>
            </a:r>
          </a:p>
          <a:p>
            <a:pPr indent="-305435"/>
            <a:endParaRPr lang="en-US" sz="240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chemeClr val="bg1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Dubai"/>
            </a:endParaRPr>
          </a:p>
        </p:txBody>
      </p:sp>
    </p:spTree>
    <p:extLst>
      <p:ext uri="{BB962C8B-B14F-4D97-AF65-F5344CB8AC3E}">
        <p14:creationId xmlns:p14="http://schemas.microsoft.com/office/powerpoint/2010/main" val="2447229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96CB5C-329A-44C2-95C3-3DA42AF29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4000"/>
              <a:t>Methods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EFADF-39A3-4CFA-BE15-FFCDDAAF6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/>
              <a:t>NCBI transcriptome searches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BLAST searches for top 5 results</a:t>
            </a:r>
            <a:endParaRPr lang="en-US" sz="2000" dirty="0"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cs typeface="Calibri"/>
              </a:rPr>
              <a:t>Making Alignments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Phylogenetic trees</a:t>
            </a:r>
            <a:endParaRPr lang="en-US" sz="2000" dirty="0"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endParaRPr lang="en-US" sz="2000"/>
          </a:p>
          <a:p>
            <a:pPr marL="514350" indent="-514350">
              <a:buFont typeface="+mj-lt"/>
              <a:buAutoNum type="arabicPeriod"/>
            </a:pPr>
            <a:endParaRPr lang="en-US" sz="20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C4C1A84-97C3-48FE-A50E-0EDBCD0F7C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99" r="5073" b="-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pic>
        <p:nvPicPr>
          <p:cNvPr id="5" name="Graphic 5" descr="Arrow Right">
            <a:extLst>
              <a:ext uri="{FF2B5EF4-FFF2-40B4-BE49-F238E27FC236}">
                <a16:creationId xmlns:a16="http://schemas.microsoft.com/office/drawing/2014/main" id="{3053DE30-0923-40D3-82EE-0CA3575EF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36366" y="4462669"/>
            <a:ext cx="914400" cy="914400"/>
          </a:xfrm>
          <a:prstGeom prst="rect">
            <a:avLst/>
          </a:prstGeom>
        </p:spPr>
      </p:pic>
      <p:pic>
        <p:nvPicPr>
          <p:cNvPr id="10" name="Graphic 13" descr="Arrow Right">
            <a:extLst>
              <a:ext uri="{FF2B5EF4-FFF2-40B4-BE49-F238E27FC236}">
                <a16:creationId xmlns:a16="http://schemas.microsoft.com/office/drawing/2014/main" id="{EBEC7464-012D-4627-B4AF-D86DDAF95F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4087" y="1282147"/>
            <a:ext cx="344557" cy="357809"/>
          </a:xfrm>
          <a:prstGeom prst="rect">
            <a:avLst/>
          </a:prstGeom>
        </p:spPr>
      </p:pic>
      <p:pic>
        <p:nvPicPr>
          <p:cNvPr id="18" name="Graphic 13" descr="Arrow Right">
            <a:extLst>
              <a:ext uri="{FF2B5EF4-FFF2-40B4-BE49-F238E27FC236}">
                <a16:creationId xmlns:a16="http://schemas.microsoft.com/office/drawing/2014/main" id="{19EBAA9E-750F-4FA1-A391-55996DA485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6425" y="1418955"/>
            <a:ext cx="344557" cy="357809"/>
          </a:xfrm>
          <a:prstGeom prst="rect">
            <a:avLst/>
          </a:prstGeom>
        </p:spPr>
      </p:pic>
      <p:pic>
        <p:nvPicPr>
          <p:cNvPr id="20" name="Graphic 13" descr="Arrow Right">
            <a:extLst>
              <a:ext uri="{FF2B5EF4-FFF2-40B4-BE49-F238E27FC236}">
                <a16:creationId xmlns:a16="http://schemas.microsoft.com/office/drawing/2014/main" id="{3978DCC4-1905-4116-8484-C0936F44B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57460" y="1598249"/>
            <a:ext cx="344557" cy="3578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2766999-75BA-47FE-B871-3011E7003E2A}"/>
              </a:ext>
            </a:extLst>
          </p:cNvPr>
          <p:cNvSpPr txBox="1"/>
          <p:nvPr/>
        </p:nvSpPr>
        <p:spPr>
          <a:xfrm>
            <a:off x="5201479" y="1457739"/>
            <a:ext cx="97403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cs typeface="Calibri"/>
              </a:rPr>
              <a:t>Zebrafish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867E66-4E5D-4D0B-9964-574FBC335EFE}"/>
              </a:ext>
            </a:extLst>
          </p:cNvPr>
          <p:cNvSpPr txBox="1"/>
          <p:nvPr/>
        </p:nvSpPr>
        <p:spPr>
          <a:xfrm>
            <a:off x="4966666" y="1282561"/>
            <a:ext cx="107342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 dirty="0">
                <a:cs typeface="Calibri"/>
              </a:rPr>
              <a:t>Mummichog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1DCC24-5194-4ABB-BA47-CBCE0A919263}"/>
              </a:ext>
            </a:extLst>
          </p:cNvPr>
          <p:cNvSpPr txBox="1"/>
          <p:nvPr/>
        </p:nvSpPr>
        <p:spPr>
          <a:xfrm>
            <a:off x="5202307" y="1677228"/>
            <a:ext cx="76862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cs typeface="Calibri"/>
              </a:rPr>
              <a:t>Cave Fish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AC1352-08F2-4134-825E-80D4C39BC98A}"/>
              </a:ext>
            </a:extLst>
          </p:cNvPr>
          <p:cNvSpPr txBox="1"/>
          <p:nvPr/>
        </p:nvSpPr>
        <p:spPr>
          <a:xfrm>
            <a:off x="4430782" y="473558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Coding Region</a:t>
            </a:r>
          </a:p>
        </p:txBody>
      </p:sp>
      <p:pic>
        <p:nvPicPr>
          <p:cNvPr id="24" name="Graphic 24" descr="Arrow Down">
            <a:extLst>
              <a:ext uri="{FF2B5EF4-FFF2-40B4-BE49-F238E27FC236}">
                <a16:creationId xmlns:a16="http://schemas.microsoft.com/office/drawing/2014/main" id="{C042C5A5-AF13-43D9-9026-DF1F44C48B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45757" y="1494183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A26B828-7C60-43D1-A9E3-DF33ED51734B}"/>
              </a:ext>
            </a:extLst>
          </p:cNvPr>
          <p:cNvSpPr txBox="1"/>
          <p:nvPr/>
        </p:nvSpPr>
        <p:spPr>
          <a:xfrm>
            <a:off x="9404074" y="109496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Missing Sequence</a:t>
            </a:r>
          </a:p>
        </p:txBody>
      </p:sp>
    </p:spTree>
    <p:extLst>
      <p:ext uri="{BB962C8B-B14F-4D97-AF65-F5344CB8AC3E}">
        <p14:creationId xmlns:p14="http://schemas.microsoft.com/office/powerpoint/2010/main" val="921200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A30C57F-C114-4684-B5B0-9D4BC5E9F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Results: NCBI searches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57270D-375B-4294-82B2-718B1334A221}"/>
              </a:ext>
            </a:extLst>
          </p:cNvPr>
          <p:cNvSpPr txBox="1">
            <a:spLocks/>
          </p:cNvSpPr>
          <p:nvPr/>
        </p:nvSpPr>
        <p:spPr>
          <a:xfrm>
            <a:off x="5053013" y="728663"/>
            <a:ext cx="2641600" cy="1382713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/>
              <a:t>Core proteins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6AAB7D-25E1-4F76-94EC-AC7B6DB839A1}"/>
              </a:ext>
            </a:extLst>
          </p:cNvPr>
          <p:cNvSpPr txBox="1">
            <a:spLocks/>
          </p:cNvSpPr>
          <p:nvPr/>
        </p:nvSpPr>
        <p:spPr>
          <a:xfrm>
            <a:off x="5053013" y="2193925"/>
            <a:ext cx="2954338" cy="3557588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Arial" panose="020B0604020202020204" pitchFamily="34" charset="0"/>
              <a:buNone/>
            </a:pPr>
            <a:r>
              <a:rPr lang="en-US" dirty="0"/>
              <a:t>7/20 core protein isoforms not found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8E6866-BCD5-4805-8573-40731F78ABE7}"/>
              </a:ext>
            </a:extLst>
          </p:cNvPr>
          <p:cNvSpPr txBox="1">
            <a:spLocks/>
          </p:cNvSpPr>
          <p:nvPr/>
        </p:nvSpPr>
        <p:spPr>
          <a:xfrm>
            <a:off x="7775575" y="728663"/>
            <a:ext cx="3689350" cy="1382713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/>
              <a:t>Accessory proteins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E09BAA-CF3B-4F21-A32E-9809E0E7E1B7}"/>
              </a:ext>
            </a:extLst>
          </p:cNvPr>
          <p:cNvSpPr txBox="1">
            <a:spLocks/>
          </p:cNvSpPr>
          <p:nvPr/>
        </p:nvSpPr>
        <p:spPr>
          <a:xfrm>
            <a:off x="8088313" y="2193925"/>
            <a:ext cx="3375025" cy="3557588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Arial" panose="020B0604020202020204" pitchFamily="34" charset="0"/>
              <a:buNone/>
            </a:pPr>
            <a:r>
              <a:rPr lang="en-US" dirty="0"/>
              <a:t>9/25 accessory protein isoforms not found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C7F16A-FF23-4208-AE2A-C0FAA8B46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0949" y="4177184"/>
            <a:ext cx="3232062" cy="230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068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3C09C-5837-4BBB-A57A-B2A14572F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939"/>
            <a:ext cx="3932237" cy="1600200"/>
          </a:xfrm>
        </p:spPr>
        <p:txBody>
          <a:bodyPr anchor="t"/>
          <a:lstStyle/>
          <a:p>
            <a:r>
              <a:rPr lang="en-US" dirty="0"/>
              <a:t>Top 5 </a:t>
            </a:r>
            <a:r>
              <a:rPr lang="en-US" dirty="0" err="1"/>
              <a:t>BLASTp</a:t>
            </a:r>
            <a:r>
              <a:rPr lang="en-US" dirty="0"/>
              <a:t> results </a:t>
            </a:r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729E9F06-916F-4406-A7F1-643C9CEA88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2475458"/>
              </p:ext>
            </p:extLst>
          </p:nvPr>
        </p:nvGraphicFramePr>
        <p:xfrm>
          <a:off x="3509010" y="10939"/>
          <a:ext cx="8682986" cy="19018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7922">
                  <a:extLst>
                    <a:ext uri="{9D8B030D-6E8A-4147-A177-3AD203B41FA5}">
                      <a16:colId xmlns:a16="http://schemas.microsoft.com/office/drawing/2014/main" val="3533836929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3916757358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930691105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2821941467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3767389210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790222249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2533551948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384327873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2404903645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2909307884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2318944994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2006781672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2598425183"/>
                    </a:ext>
                  </a:extLst>
                </a:gridCol>
              </a:tblGrid>
              <a:tr h="131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sng" strike="noStrike" dirty="0">
                          <a:effectLst/>
                        </a:rPr>
                        <a:t>Protein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u="sng" strike="noStrike" dirty="0">
                          <a:effectLst/>
                        </a:rPr>
                        <a:t>Sequence ID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u="sng" strike="noStrike" dirty="0">
                          <a:effectLst/>
                        </a:rPr>
                        <a:t>Species 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100" b="1" u="sng" strike="noStrike" dirty="0">
                          <a:effectLst/>
                        </a:rPr>
                        <a:t>Protein Description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sng" strike="noStrike" dirty="0">
                          <a:effectLst/>
                        </a:rPr>
                        <a:t>E-Value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sng" strike="noStrike" dirty="0">
                          <a:effectLst/>
                        </a:rPr>
                        <a:t>Blast Score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extLst>
                  <a:ext uri="{0D108BD9-81ED-4DB2-BD59-A6C34878D82A}">
                    <a16:rowId xmlns:a16="http://schemas.microsoft.com/office/drawing/2014/main" val="953890935"/>
                  </a:ext>
                </a:extLst>
              </a:tr>
              <a:tr h="13101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extLst>
                  <a:ext uri="{0D108BD9-81ED-4DB2-BD59-A6C34878D82A}">
                    <a16:rowId xmlns:a16="http://schemas.microsoft.com/office/drawing/2014/main" val="3070413785"/>
                  </a:ext>
                </a:extLst>
              </a:tr>
              <a:tr h="131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 dirty="0">
                          <a:effectLst/>
                        </a:rPr>
                        <a:t>Core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extLst>
                  <a:ext uri="{0D108BD9-81ED-4DB2-BD59-A6C34878D82A}">
                    <a16:rowId xmlns:a16="http://schemas.microsoft.com/office/drawing/2014/main" val="3726707452"/>
                  </a:ext>
                </a:extLst>
              </a:tr>
              <a:tr h="131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PER1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extLst>
                  <a:ext uri="{0D108BD9-81ED-4DB2-BD59-A6C34878D82A}">
                    <a16:rowId xmlns:a16="http://schemas.microsoft.com/office/drawing/2014/main" val="432790499"/>
                  </a:ext>
                </a:extLst>
              </a:tr>
              <a:tr h="32309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XP_026859577.1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Electrophorus </a:t>
                      </a:r>
                      <a:r>
                        <a:rPr lang="en-US" sz="1000" u="none" strike="noStrike" dirty="0" err="1">
                          <a:effectLst/>
                        </a:rPr>
                        <a:t>electricus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LOW QUALITY PROTEIN: period circadian protein homolog 1-like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1988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extLst>
                  <a:ext uri="{0D108BD9-81ED-4DB2-BD59-A6C34878D82A}">
                    <a16:rowId xmlns:a16="http://schemas.microsoft.com/office/drawing/2014/main" val="933654819"/>
                  </a:ext>
                </a:extLst>
              </a:tr>
              <a:tr h="25431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XP_016372039.1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Sinocyclocheilus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rhinocerous</a:t>
                      </a:r>
                      <a:r>
                        <a:rPr lang="en-US" sz="1000" u="none" strike="noStrike" dirty="0">
                          <a:effectLst/>
                        </a:rPr>
                        <a:t>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PREDICTED: period circadian protein homolog 1-like isoform X1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extLst>
                  <a:ext uri="{0D108BD9-81ED-4DB2-BD59-A6C34878D82A}">
                    <a16:rowId xmlns:a16="http://schemas.microsoft.com/office/drawing/2014/main" val="121001228"/>
                  </a:ext>
                </a:extLst>
              </a:tr>
              <a:tr h="25431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XP_016096450.1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Sinocyclocheilus grahami*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PREDICTED: period circadian protein homolog 1-like isoform X2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1869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extLst>
                  <a:ext uri="{0D108BD9-81ED-4DB2-BD59-A6C34878D82A}">
                    <a16:rowId xmlns:a16="http://schemas.microsoft.com/office/drawing/2014/main" val="1785858133"/>
                  </a:ext>
                </a:extLst>
              </a:tr>
              <a:tr h="13101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XP_026070899.1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Carassius</a:t>
                      </a:r>
                      <a:r>
                        <a:rPr lang="en-US" sz="1000" u="none" strike="noStrike" dirty="0">
                          <a:effectLst/>
                        </a:rPr>
                        <a:t> auratus*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period circadian protein homolog 1-like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1862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extLst>
                  <a:ext uri="{0D108BD9-81ED-4DB2-BD59-A6C34878D82A}">
                    <a16:rowId xmlns:a16="http://schemas.microsoft.com/office/drawing/2014/main" val="1065613509"/>
                  </a:ext>
                </a:extLst>
              </a:tr>
              <a:tr h="25431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XP_016328367.1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Sinocyclocheilus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anshuiensis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PREDICTED: period circadian protein homolog 1-like isoform X2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1859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07" marR="7707" marT="7707" marB="0" anchor="b"/>
                </a:tc>
                <a:extLst>
                  <a:ext uri="{0D108BD9-81ED-4DB2-BD59-A6C34878D82A}">
                    <a16:rowId xmlns:a16="http://schemas.microsoft.com/office/drawing/2014/main" val="384026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C01B5-32A0-4FEA-99A2-FE28C7A47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520" y="968361"/>
            <a:ext cx="2995971" cy="1600201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Core proteins</a:t>
            </a:r>
            <a:endParaRPr lang="en-US" dirty="0">
              <a:effectLst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The same species occurring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Warm, freshwater fish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err="1"/>
              <a:t>Sinocyclocheilus</a:t>
            </a:r>
            <a:r>
              <a:rPr lang="en-US" dirty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  <a:p>
            <a:pPr algn="l"/>
            <a:endParaRPr lang="en-US" dirty="0">
              <a:effectLst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9ADA5AF-9C77-44E9-A0C4-01086F18CA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489700"/>
              </p:ext>
            </p:extLst>
          </p:nvPr>
        </p:nvGraphicFramePr>
        <p:xfrm>
          <a:off x="3520440" y="3509832"/>
          <a:ext cx="8693022" cy="15879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8694">
                  <a:extLst>
                    <a:ext uri="{9D8B030D-6E8A-4147-A177-3AD203B41FA5}">
                      <a16:colId xmlns:a16="http://schemas.microsoft.com/office/drawing/2014/main" val="3324631900"/>
                    </a:ext>
                  </a:extLst>
                </a:gridCol>
                <a:gridCol w="668694">
                  <a:extLst>
                    <a:ext uri="{9D8B030D-6E8A-4147-A177-3AD203B41FA5}">
                      <a16:colId xmlns:a16="http://schemas.microsoft.com/office/drawing/2014/main" val="2328077583"/>
                    </a:ext>
                  </a:extLst>
                </a:gridCol>
                <a:gridCol w="668694">
                  <a:extLst>
                    <a:ext uri="{9D8B030D-6E8A-4147-A177-3AD203B41FA5}">
                      <a16:colId xmlns:a16="http://schemas.microsoft.com/office/drawing/2014/main" val="94330607"/>
                    </a:ext>
                  </a:extLst>
                </a:gridCol>
                <a:gridCol w="668694">
                  <a:extLst>
                    <a:ext uri="{9D8B030D-6E8A-4147-A177-3AD203B41FA5}">
                      <a16:colId xmlns:a16="http://schemas.microsoft.com/office/drawing/2014/main" val="2413685741"/>
                    </a:ext>
                  </a:extLst>
                </a:gridCol>
                <a:gridCol w="668694">
                  <a:extLst>
                    <a:ext uri="{9D8B030D-6E8A-4147-A177-3AD203B41FA5}">
                      <a16:colId xmlns:a16="http://schemas.microsoft.com/office/drawing/2014/main" val="785214083"/>
                    </a:ext>
                  </a:extLst>
                </a:gridCol>
                <a:gridCol w="668694">
                  <a:extLst>
                    <a:ext uri="{9D8B030D-6E8A-4147-A177-3AD203B41FA5}">
                      <a16:colId xmlns:a16="http://schemas.microsoft.com/office/drawing/2014/main" val="241299653"/>
                    </a:ext>
                  </a:extLst>
                </a:gridCol>
                <a:gridCol w="668694">
                  <a:extLst>
                    <a:ext uri="{9D8B030D-6E8A-4147-A177-3AD203B41FA5}">
                      <a16:colId xmlns:a16="http://schemas.microsoft.com/office/drawing/2014/main" val="218189620"/>
                    </a:ext>
                  </a:extLst>
                </a:gridCol>
                <a:gridCol w="668694">
                  <a:extLst>
                    <a:ext uri="{9D8B030D-6E8A-4147-A177-3AD203B41FA5}">
                      <a16:colId xmlns:a16="http://schemas.microsoft.com/office/drawing/2014/main" val="960826382"/>
                    </a:ext>
                  </a:extLst>
                </a:gridCol>
                <a:gridCol w="668694">
                  <a:extLst>
                    <a:ext uri="{9D8B030D-6E8A-4147-A177-3AD203B41FA5}">
                      <a16:colId xmlns:a16="http://schemas.microsoft.com/office/drawing/2014/main" val="2575016184"/>
                    </a:ext>
                  </a:extLst>
                </a:gridCol>
                <a:gridCol w="668694">
                  <a:extLst>
                    <a:ext uri="{9D8B030D-6E8A-4147-A177-3AD203B41FA5}">
                      <a16:colId xmlns:a16="http://schemas.microsoft.com/office/drawing/2014/main" val="2883608887"/>
                    </a:ext>
                  </a:extLst>
                </a:gridCol>
                <a:gridCol w="668694">
                  <a:extLst>
                    <a:ext uri="{9D8B030D-6E8A-4147-A177-3AD203B41FA5}">
                      <a16:colId xmlns:a16="http://schemas.microsoft.com/office/drawing/2014/main" val="4215970063"/>
                    </a:ext>
                  </a:extLst>
                </a:gridCol>
                <a:gridCol w="668694">
                  <a:extLst>
                    <a:ext uri="{9D8B030D-6E8A-4147-A177-3AD203B41FA5}">
                      <a16:colId xmlns:a16="http://schemas.microsoft.com/office/drawing/2014/main" val="2789989549"/>
                    </a:ext>
                  </a:extLst>
                </a:gridCol>
                <a:gridCol w="668694">
                  <a:extLst>
                    <a:ext uri="{9D8B030D-6E8A-4147-A177-3AD203B41FA5}">
                      <a16:colId xmlns:a16="http://schemas.microsoft.com/office/drawing/2014/main" val="1118816451"/>
                    </a:ext>
                  </a:extLst>
                </a:gridCol>
              </a:tblGrid>
              <a:tr h="1984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 dirty="0">
                          <a:effectLst/>
                        </a:rPr>
                        <a:t>Accessory 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1544576"/>
                  </a:ext>
                </a:extLst>
              </a:tr>
              <a:tr h="19849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30410594"/>
                  </a:ext>
                </a:extLst>
              </a:tr>
              <a:tr h="19849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Timeless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05727775"/>
                  </a:ext>
                </a:extLst>
              </a:tr>
              <a:tr h="19849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XP_017560258.1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Pygocentrus</a:t>
                      </a:r>
                      <a:r>
                        <a:rPr lang="en-US" sz="1000" u="none" strike="noStrike" dirty="0">
                          <a:effectLst/>
                        </a:rPr>
                        <a:t> nattereri#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PREDICTED: protein timeless homolog isoform X3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2047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6768863"/>
                  </a:ext>
                </a:extLst>
              </a:tr>
              <a:tr h="19849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XP_017306586.1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Ictalurus</a:t>
                      </a:r>
                      <a:r>
                        <a:rPr lang="en-US" sz="1000" u="none" strike="noStrike" dirty="0">
                          <a:effectLst/>
                        </a:rPr>
                        <a:t> punctatus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PREDICTED: protein timeless homolog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1984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6748037"/>
                  </a:ext>
                </a:extLst>
              </a:tr>
              <a:tr h="19849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XP_027021368.1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Tachysurus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fulvidraco</a:t>
                      </a:r>
                      <a:r>
                        <a:rPr lang="en-US" sz="1000" u="none" strike="noStrike" dirty="0">
                          <a:effectLst/>
                        </a:rPr>
                        <a:t>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protein timeless homolog isoform X1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1977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284596"/>
                  </a:ext>
                </a:extLst>
              </a:tr>
              <a:tr h="19849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XP_026788703.1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Pangasianodon hypophthalmus#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protein timeless homolog isoform X2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1944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979302"/>
                  </a:ext>
                </a:extLst>
              </a:tr>
              <a:tr h="19849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XP_030632952.1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Chanos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chanos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protein timeless homolog isoform X1 </a:t>
                      </a:r>
                      <a:r>
                        <a:rPr lang="en-US" sz="1000" u="none" strike="noStrike" dirty="0" err="1">
                          <a:effectLst/>
                        </a:rPr>
                        <a:t>Chanos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chanos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1884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2748284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8AFFBCE-EC27-48E5-A736-9B02D4222C83}"/>
              </a:ext>
            </a:extLst>
          </p:cNvPr>
          <p:cNvSpPr txBox="1"/>
          <p:nvPr/>
        </p:nvSpPr>
        <p:spPr>
          <a:xfrm>
            <a:off x="0" y="6323841"/>
            <a:ext cx="3145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(*) indicates two isoforms found, (#) indicates 3 isoforms found.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BBC4C54-86A7-4D28-B4A3-44CC632F1F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385039"/>
              </p:ext>
            </p:extLst>
          </p:nvPr>
        </p:nvGraphicFramePr>
        <p:xfrm>
          <a:off x="3530471" y="1923179"/>
          <a:ext cx="8682986" cy="1586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7922">
                  <a:extLst>
                    <a:ext uri="{9D8B030D-6E8A-4147-A177-3AD203B41FA5}">
                      <a16:colId xmlns:a16="http://schemas.microsoft.com/office/drawing/2014/main" val="1075611975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521890985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3463083803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3151326827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1472580411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107764627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2078965796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3348894021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2196532210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1876219444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1769883723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2341870996"/>
                    </a:ext>
                  </a:extLst>
                </a:gridCol>
                <a:gridCol w="667922">
                  <a:extLst>
                    <a:ext uri="{9D8B030D-6E8A-4147-A177-3AD203B41FA5}">
                      <a16:colId xmlns:a16="http://schemas.microsoft.com/office/drawing/2014/main" val="2095550831"/>
                    </a:ext>
                  </a:extLst>
                </a:gridCol>
              </a:tblGrid>
              <a:tr h="136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CLOCK 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sng" strike="noStrike" dirty="0">
                        <a:solidFill>
                          <a:srgbClr val="0563C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5065780"/>
                  </a:ext>
                </a:extLst>
              </a:tr>
              <a:tr h="26536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XP_017543591.1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Pygocentrus</a:t>
                      </a:r>
                      <a:r>
                        <a:rPr lang="en-US" sz="1000" u="none" strike="noStrike" dirty="0">
                          <a:effectLst/>
                        </a:rPr>
                        <a:t> nattereri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PREDICTED: circadian locomoter output cycles protein kaput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1417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4521006"/>
                  </a:ext>
                </a:extLst>
              </a:tr>
              <a:tr h="26536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XP_027001955.1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Tachysurus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fulvidraco</a:t>
                      </a:r>
                      <a:r>
                        <a:rPr lang="en-US" sz="1000" u="none" strike="noStrike" dirty="0">
                          <a:effectLst/>
                        </a:rPr>
                        <a:t>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circadian locomoter output cycles protein kaput isoform X2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1413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5860940"/>
                  </a:ext>
                </a:extLst>
              </a:tr>
              <a:tr h="26536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XP_016149761.1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err="1">
                          <a:effectLst/>
                        </a:rPr>
                        <a:t>Sinocyclocheilus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grahami</a:t>
                      </a:r>
                      <a:r>
                        <a:rPr lang="en-US" sz="1000" u="none" strike="noStrike" dirty="0">
                          <a:effectLst/>
                        </a:rPr>
                        <a:t>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PREDICTED: circadian </a:t>
                      </a:r>
                      <a:r>
                        <a:rPr lang="en-US" sz="1000" u="none" strike="noStrike" dirty="0" err="1">
                          <a:effectLst/>
                        </a:rPr>
                        <a:t>locomoter</a:t>
                      </a:r>
                      <a:r>
                        <a:rPr lang="en-US" sz="1000" u="none" strike="noStrike" dirty="0">
                          <a:effectLst/>
                        </a:rPr>
                        <a:t> output cycles protein kaput isoform X2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1402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6818371"/>
                  </a:ext>
                </a:extLst>
              </a:tr>
              <a:tr h="26536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XP_017311559.1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Ictalurus punctatus*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PREDICTED: circadian </a:t>
                      </a:r>
                      <a:r>
                        <a:rPr lang="en-US" sz="1000" u="none" strike="noStrike" dirty="0" err="1">
                          <a:effectLst/>
                        </a:rPr>
                        <a:t>locomoter</a:t>
                      </a:r>
                      <a:r>
                        <a:rPr lang="en-US" sz="1000" u="none" strike="noStrike" dirty="0">
                          <a:effectLst/>
                        </a:rPr>
                        <a:t> output cycles protein kaput isoform X1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1397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9053074"/>
                  </a:ext>
                </a:extLst>
              </a:tr>
              <a:tr h="26536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XP_021324029.1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Danio rerio#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circadian </a:t>
                      </a:r>
                      <a:r>
                        <a:rPr lang="en-US" sz="1000" u="none" strike="noStrike" dirty="0" err="1">
                          <a:effectLst/>
                        </a:rPr>
                        <a:t>locomoter</a:t>
                      </a:r>
                      <a:r>
                        <a:rPr lang="en-US" sz="1000" u="none" strike="noStrike" dirty="0">
                          <a:effectLst/>
                        </a:rPr>
                        <a:t> output cycles protein kaput isoform X2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1387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337983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D32074F-B2B1-43B4-B2A0-F3F1020645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571005"/>
              </p:ext>
            </p:extLst>
          </p:nvPr>
        </p:nvGraphicFramePr>
        <p:xfrm>
          <a:off x="3509010" y="5106904"/>
          <a:ext cx="8708677" cy="14641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7508">
                  <a:extLst>
                    <a:ext uri="{9D8B030D-6E8A-4147-A177-3AD203B41FA5}">
                      <a16:colId xmlns:a16="http://schemas.microsoft.com/office/drawing/2014/main" val="3816240885"/>
                    </a:ext>
                  </a:extLst>
                </a:gridCol>
                <a:gridCol w="219165">
                  <a:extLst>
                    <a:ext uri="{9D8B030D-6E8A-4147-A177-3AD203B41FA5}">
                      <a16:colId xmlns:a16="http://schemas.microsoft.com/office/drawing/2014/main" val="2549886808"/>
                    </a:ext>
                  </a:extLst>
                </a:gridCol>
                <a:gridCol w="1039343">
                  <a:extLst>
                    <a:ext uri="{9D8B030D-6E8A-4147-A177-3AD203B41FA5}">
                      <a16:colId xmlns:a16="http://schemas.microsoft.com/office/drawing/2014/main" val="3058330324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32661016"/>
                    </a:ext>
                  </a:extLst>
                </a:gridCol>
                <a:gridCol w="2111502">
                  <a:extLst>
                    <a:ext uri="{9D8B030D-6E8A-4147-A177-3AD203B41FA5}">
                      <a16:colId xmlns:a16="http://schemas.microsoft.com/office/drawing/2014/main" val="1860612222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241245393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1514228706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586832169"/>
                    </a:ext>
                  </a:extLst>
                </a:gridCol>
                <a:gridCol w="896672">
                  <a:extLst>
                    <a:ext uri="{9D8B030D-6E8A-4147-A177-3AD203B41FA5}">
                      <a16:colId xmlns:a16="http://schemas.microsoft.com/office/drawing/2014/main" val="4099790401"/>
                    </a:ext>
                  </a:extLst>
                </a:gridCol>
                <a:gridCol w="1260642">
                  <a:extLst>
                    <a:ext uri="{9D8B030D-6E8A-4147-A177-3AD203B41FA5}">
                      <a16:colId xmlns:a16="http://schemas.microsoft.com/office/drawing/2014/main" val="3056340600"/>
                    </a:ext>
                  </a:extLst>
                </a:gridCol>
                <a:gridCol w="1085185">
                  <a:extLst>
                    <a:ext uri="{9D8B030D-6E8A-4147-A177-3AD203B41FA5}">
                      <a16:colId xmlns:a16="http://schemas.microsoft.com/office/drawing/2014/main" val="650074399"/>
                    </a:ext>
                  </a:extLst>
                </a:gridCol>
                <a:gridCol w="344188">
                  <a:extLst>
                    <a:ext uri="{9D8B030D-6E8A-4147-A177-3AD203B41FA5}">
                      <a16:colId xmlns:a16="http://schemas.microsoft.com/office/drawing/2014/main" val="2709754907"/>
                    </a:ext>
                  </a:extLst>
                </a:gridCol>
                <a:gridCol w="242163">
                  <a:extLst>
                    <a:ext uri="{9D8B030D-6E8A-4147-A177-3AD203B41FA5}">
                      <a16:colId xmlns:a16="http://schemas.microsoft.com/office/drawing/2014/main" val="3234170961"/>
                    </a:ext>
                  </a:extLst>
                </a:gridCol>
                <a:gridCol w="654509">
                  <a:extLst>
                    <a:ext uri="{9D8B030D-6E8A-4147-A177-3AD203B41FA5}">
                      <a16:colId xmlns:a16="http://schemas.microsoft.com/office/drawing/2014/main" val="2262673682"/>
                    </a:ext>
                  </a:extLst>
                </a:gridCol>
              </a:tblGrid>
              <a:tr h="26211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FBXL3a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2162934"/>
                  </a:ext>
                </a:extLst>
              </a:tr>
              <a:tr h="262112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XP_017566308.1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Pygocentrus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nattereri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PREDICTED: F-box/LRR-repeat protein 3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2898431"/>
                  </a:ext>
                </a:extLst>
              </a:tr>
              <a:tr h="20787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XP_030642954.1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Chanos chanos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F-box/LRR-repeat protein 3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3958551"/>
                  </a:ext>
                </a:extLst>
              </a:tr>
              <a:tr h="262112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XP_026128332.1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Carassius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auratus*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F-box/LRR-repeat protein 3-like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0626348"/>
                  </a:ext>
                </a:extLst>
              </a:tr>
              <a:tr h="20787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XP_018965108.1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Cyprinus carpio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PREDICTED: F-box/LRR-repeat protein 3-like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5523674"/>
                  </a:ext>
                </a:extLst>
              </a:tr>
              <a:tr h="262112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XP_017324982.1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Ictalurus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punctatus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PREDICTED: F-box/LRR-repeat protein 3 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213788"/>
                  </a:ext>
                </a:extLst>
              </a:tr>
            </a:tbl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57F6F4A-5F57-4287-97C7-92EBD63AEA38}"/>
              </a:ext>
            </a:extLst>
          </p:cNvPr>
          <p:cNvSpPr txBox="1">
            <a:spLocks/>
          </p:cNvSpPr>
          <p:nvPr/>
        </p:nvSpPr>
        <p:spPr>
          <a:xfrm>
            <a:off x="256519" y="4041886"/>
            <a:ext cx="2995971" cy="1600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Accessory proteins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Model fishes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clear relationships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74850B81-7F45-46B8-BBC5-4831368F8A1B}"/>
              </a:ext>
            </a:extLst>
          </p:cNvPr>
          <p:cNvSpPr/>
          <p:nvPr/>
        </p:nvSpPr>
        <p:spPr>
          <a:xfrm>
            <a:off x="5743575" y="31587"/>
            <a:ext cx="276225" cy="25487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77DBAE0-F49F-491D-9E41-22AED3C08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" y="958884"/>
            <a:ext cx="12192000" cy="435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D3EF1314-9945-4D24-9569-C816FB75FBF2}"/>
              </a:ext>
            </a:extLst>
          </p:cNvPr>
          <p:cNvSpPr/>
          <p:nvPr/>
        </p:nvSpPr>
        <p:spPr>
          <a:xfrm rot="19269140">
            <a:off x="6753224" y="1763351"/>
            <a:ext cx="342900" cy="13734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0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11687-3F6B-4F30-83C4-F24805823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n-US" i="0"/>
              <a:t>Results: Alignments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7B8E6-2F05-4518-A373-F5ADFA0C4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indent="-305435"/>
            <a:r>
              <a:rPr lang="en-US" sz="2000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Astyanax mexicanus</a:t>
            </a:r>
            <a:r>
              <a:rPr lang="en-US" sz="200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 lacks core circadian protein isoforms</a:t>
            </a:r>
            <a:endParaRPr lang="en-US" sz="2000" i="1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cs typeface="Dubai"/>
            </a:endParaRPr>
          </a:p>
          <a:p>
            <a:pPr indent="-305435"/>
            <a:endParaRPr lang="en-US" sz="2000" i="1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cs typeface="Duba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967C8E1-4978-45F2-A051-93572C0E9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862288"/>
              </p:ext>
            </p:extLst>
          </p:nvPr>
        </p:nvGraphicFramePr>
        <p:xfrm>
          <a:off x="6094340" y="807593"/>
          <a:ext cx="4642377" cy="5239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6357">
                  <a:extLst>
                    <a:ext uri="{9D8B030D-6E8A-4147-A177-3AD203B41FA5}">
                      <a16:colId xmlns:a16="http://schemas.microsoft.com/office/drawing/2014/main" val="2752290898"/>
                    </a:ext>
                  </a:extLst>
                </a:gridCol>
                <a:gridCol w="2526020">
                  <a:extLst>
                    <a:ext uri="{9D8B030D-6E8A-4147-A177-3AD203B41FA5}">
                      <a16:colId xmlns:a16="http://schemas.microsoft.com/office/drawing/2014/main" val="2671811961"/>
                    </a:ext>
                  </a:extLst>
                </a:gridCol>
              </a:tblGrid>
              <a:tr h="55815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Core Protein </a:t>
                      </a:r>
                      <a:endParaRPr lang="en-US" sz="2000" b="1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Coding Region </a:t>
                      </a:r>
                      <a:endParaRPr lang="en-US" sz="2000" b="1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extLst>
                  <a:ext uri="{0D108BD9-81ED-4DB2-BD59-A6C34878D82A}">
                    <a16:rowId xmlns:a16="http://schemas.microsoft.com/office/drawing/2014/main" val="3677749186"/>
                  </a:ext>
                </a:extLst>
              </a:tr>
              <a:tr h="47664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Period 1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Per C-Terminal Domain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extLst>
                  <a:ext uri="{0D108BD9-81ED-4DB2-BD59-A6C34878D82A}">
                    <a16:rowId xmlns:a16="http://schemas.microsoft.com/office/drawing/2014/main" val="1583866323"/>
                  </a:ext>
                </a:extLst>
              </a:tr>
              <a:tr h="47664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Period 2a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Per C-Terminal Domain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extLst>
                  <a:ext uri="{0D108BD9-81ED-4DB2-BD59-A6C34878D82A}">
                    <a16:rowId xmlns:a16="http://schemas.microsoft.com/office/drawing/2014/main" val="2786578167"/>
                  </a:ext>
                </a:extLst>
              </a:tr>
              <a:tr h="47664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Period 2b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Per C-Terminal Domain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extLst>
                  <a:ext uri="{0D108BD9-81ED-4DB2-BD59-A6C34878D82A}">
                    <a16:rowId xmlns:a16="http://schemas.microsoft.com/office/drawing/2014/main" val="2318285153"/>
                  </a:ext>
                </a:extLst>
              </a:tr>
              <a:tr h="47664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Clock 1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Coiled-Coil Motif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extLst>
                  <a:ext uri="{0D108BD9-81ED-4DB2-BD59-A6C34878D82A}">
                    <a16:rowId xmlns:a16="http://schemas.microsoft.com/office/drawing/2014/main" val="387175163"/>
                  </a:ext>
                </a:extLst>
              </a:tr>
              <a:tr h="924941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Chryptochrome 1a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DNA Photolase Domain; FAD Binding Domain </a:t>
                      </a:r>
                    </a:p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extLst>
                  <a:ext uri="{0D108BD9-81ED-4DB2-BD59-A6C34878D82A}">
                    <a16:rowId xmlns:a16="http://schemas.microsoft.com/office/drawing/2014/main" val="172841012"/>
                  </a:ext>
                </a:extLst>
              </a:tr>
              <a:tr h="924941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Chryptochrome 1b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DNA Photolase Domain; FAD Binding Domain </a:t>
                      </a:r>
                    </a:p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extLst>
                  <a:ext uri="{0D108BD9-81ED-4DB2-BD59-A6C34878D82A}">
                    <a16:rowId xmlns:a16="http://schemas.microsoft.com/office/drawing/2014/main" val="4087088868"/>
                  </a:ext>
                </a:extLst>
              </a:tr>
              <a:tr h="924941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Chryptochrome 2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DNA </a:t>
                      </a:r>
                      <a:r>
                        <a:rPr lang="en-US" sz="15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Photolase</a:t>
                      </a:r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Domain; FAD Binding Domain </a:t>
                      </a:r>
                    </a:p>
                    <a:p>
                      <a:pPr algn="l" rtl="0" fontAlgn="base"/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5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03597" marR="152698" marT="101798" marB="101798"/>
                </a:tc>
                <a:extLst>
                  <a:ext uri="{0D108BD9-81ED-4DB2-BD59-A6C34878D82A}">
                    <a16:rowId xmlns:a16="http://schemas.microsoft.com/office/drawing/2014/main" val="3236677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994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2A566-5F07-4CC4-B97E-9E8522B6F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498"/>
            <a:ext cx="5544493" cy="708886"/>
          </a:xfrm>
        </p:spPr>
        <p:txBody>
          <a:bodyPr anchor="t">
            <a:normAutofit/>
          </a:bodyPr>
          <a:lstStyle/>
          <a:p>
            <a:r>
              <a:rPr lang="en-US" sz="4000" i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</a:rPr>
              <a:t>Results: Alignments 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0CC11-E539-4064-A43C-F2CD00B72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36392"/>
            <a:ext cx="2770632" cy="30815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305435"/>
            <a:r>
              <a:rPr lang="en-US" sz="1800" i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Fundulus heteroclitus </a:t>
            </a:r>
            <a:r>
              <a:rPr lang="en-US" sz="18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possessed more coding regions</a:t>
            </a:r>
          </a:p>
          <a:p>
            <a:pPr indent="-305435"/>
            <a:endParaRPr lang="en-US" sz="180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Dubai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FC9D952-ABA7-4856-A272-989236F0A6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242633"/>
              </p:ext>
            </p:extLst>
          </p:nvPr>
        </p:nvGraphicFramePr>
        <p:xfrm>
          <a:off x="4276344" y="1532968"/>
          <a:ext cx="7251193" cy="3792066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3413986">
                  <a:extLst>
                    <a:ext uri="{9D8B030D-6E8A-4147-A177-3AD203B41FA5}">
                      <a16:colId xmlns:a16="http://schemas.microsoft.com/office/drawing/2014/main" val="580422558"/>
                    </a:ext>
                  </a:extLst>
                </a:gridCol>
                <a:gridCol w="3837207">
                  <a:extLst>
                    <a:ext uri="{9D8B030D-6E8A-4147-A177-3AD203B41FA5}">
                      <a16:colId xmlns:a16="http://schemas.microsoft.com/office/drawing/2014/main" val="2779022589"/>
                    </a:ext>
                  </a:extLst>
                </a:gridCol>
              </a:tblGrid>
              <a:tr h="1083447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3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Core Protein </a:t>
                      </a:r>
                      <a:endParaRPr lang="en-US" sz="33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423221" marR="253933" marT="253933" marB="25393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3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Coding Region </a:t>
                      </a:r>
                      <a:endParaRPr lang="en-US" sz="33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423221" marR="253933" marT="253933" marB="25393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6590924"/>
                  </a:ext>
                </a:extLst>
              </a:tr>
              <a:tr h="90287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Period 1 </a:t>
                      </a:r>
                      <a:endParaRPr lang="en-US" sz="26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423221" marR="220075" marT="220075" marB="2200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Coiled-Coil Motif </a:t>
                      </a:r>
                      <a:endParaRPr lang="en-US" sz="26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423221" marR="220075" marT="220075" marB="2200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389458"/>
                  </a:ext>
                </a:extLst>
              </a:tr>
              <a:tr h="90287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Period 2a </a:t>
                      </a:r>
                      <a:endParaRPr lang="en-US" sz="26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423221" marR="220075" marT="220075" marB="2200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Tubulin; Tubulin-C </a:t>
                      </a:r>
                      <a:endParaRPr lang="en-US" sz="26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423221" marR="220075" marT="220075" marB="2200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980489"/>
                  </a:ext>
                </a:extLst>
              </a:tr>
              <a:tr h="90287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Chryptochrome2 </a:t>
                      </a:r>
                      <a:endParaRPr lang="en-US" sz="26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423221" marR="220075" marT="220075" marB="2200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2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Coiled-Coil Motif </a:t>
                      </a:r>
                      <a:endParaRPr lang="en-US" sz="26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423221" marR="220075" marT="220075" marB="2200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433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413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329491-AC03-48F8-8421-8A97B359F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bg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+mj-cs"/>
              </a:rPr>
              <a:t>Results: Phylogenetic Tree</a:t>
            </a:r>
          </a:p>
        </p:txBody>
      </p:sp>
      <p:cxnSp>
        <p:nvCxnSpPr>
          <p:cNvPr id="18" name="Straight Connector 2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9BC4D-047E-45FE-A353-3CF07131A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3610" y="2121763"/>
            <a:ext cx="3822192" cy="37730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Shows which Period proteins were likely derived from which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Calibri"/>
              </a:rPr>
              <a:t>Period 2a appears derived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Calibri"/>
              </a:rPr>
              <a:t>Period 2bI, Period2bII both appear old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  <a:cs typeface="Calibri" panose="020F0502020204030204"/>
            </a:endParaRPr>
          </a:p>
        </p:txBody>
      </p:sp>
      <p:pic>
        <p:nvPicPr>
          <p:cNvPr id="7" name="Picture 7" descr="A close up of a map&#10;&#10;Description generated with high confidence">
            <a:extLst>
              <a:ext uri="{FF2B5EF4-FFF2-40B4-BE49-F238E27FC236}">
                <a16:creationId xmlns:a16="http://schemas.microsoft.com/office/drawing/2014/main" id="{157A8564-06B6-4278-9CA9-93B6C7B5F2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4211" y="855886"/>
            <a:ext cx="6596652" cy="4898014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735DC9C-3E51-4928-91DC-F3812C1D3A9A}"/>
                  </a:ext>
                </a:extLst>
              </p14:cNvPr>
              <p14:cNvContentPartPr/>
              <p14:nvPr/>
            </p14:nvContentPartPr>
            <p14:xfrm>
              <a:off x="7460974" y="5138530"/>
              <a:ext cx="3048000" cy="9525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735DC9C-3E51-4928-91DC-F3812C1D3A9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06976" y="5028202"/>
                <a:ext cx="3155636" cy="3155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20FFD16-411D-47EA-B359-5C97DD94BB9D}"/>
                  </a:ext>
                </a:extLst>
              </p14:cNvPr>
              <p14:cNvContentPartPr/>
              <p14:nvPr/>
            </p14:nvContentPartPr>
            <p14:xfrm>
              <a:off x="7460974" y="5131904"/>
              <a:ext cx="857250" cy="381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20FFD16-411D-47EA-B359-5C97DD94BB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07239" y="5028931"/>
                <a:ext cx="964361" cy="2437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E64BE0C-B9D1-4A79-9CC8-D03F81F124A9}"/>
                  </a:ext>
                </a:extLst>
              </p14:cNvPr>
              <p14:cNvContentPartPr/>
              <p14:nvPr/>
            </p14:nvContentPartPr>
            <p14:xfrm>
              <a:off x="7494104" y="5237921"/>
              <a:ext cx="3019425" cy="47625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E64BE0C-B9D1-4A79-9CC8-D03F81F124A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40025" y="5128017"/>
                <a:ext cx="3127223" cy="2670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F749F6E-D35E-40CA-A432-4BBC861A1A85}"/>
                  </a:ext>
                </a:extLst>
              </p14:cNvPr>
              <p14:cNvContentPartPr/>
              <p14:nvPr/>
            </p14:nvContentPartPr>
            <p14:xfrm>
              <a:off x="7494104" y="2600739"/>
              <a:ext cx="2752725" cy="381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F749F6E-D35E-40CA-A432-4BBC861A1A8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40185" y="2497766"/>
                <a:ext cx="2860203" cy="2437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7BC9505-8C42-4759-81D1-282B3E36266B}"/>
                  </a:ext>
                </a:extLst>
              </p14:cNvPr>
              <p14:cNvContentPartPr/>
              <p14:nvPr/>
            </p14:nvContentPartPr>
            <p14:xfrm>
              <a:off x="7434469" y="2527851"/>
              <a:ext cx="114300" cy="161925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7BC9505-8C42-4759-81D1-282B3E36266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416268" y="2510327"/>
                <a:ext cx="150337" cy="1966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4A06545-F2E6-4FB8-BE3C-CA2BF2CBC670}"/>
                  </a:ext>
                </a:extLst>
              </p14:cNvPr>
              <p14:cNvContentPartPr/>
              <p14:nvPr/>
            </p14:nvContentPartPr>
            <p14:xfrm>
              <a:off x="10171043" y="2567608"/>
              <a:ext cx="161925" cy="161925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4A06545-F2E6-4FB8-BE3C-CA2BF2CBC67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153481" y="2549332"/>
                <a:ext cx="196698" cy="198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53F21D6-FD4F-4195-90A8-083737F53DE2}"/>
                  </a:ext>
                </a:extLst>
              </p14:cNvPr>
              <p14:cNvContentPartPr/>
              <p14:nvPr/>
            </p14:nvContentPartPr>
            <p14:xfrm>
              <a:off x="7441095" y="5045765"/>
              <a:ext cx="152400" cy="36195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53F21D6-FD4F-4195-90A8-083737F53DE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423123" y="5027577"/>
                <a:ext cx="187984" cy="3979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D764341-35DE-49DC-82B9-8F53C4F3831A}"/>
                  </a:ext>
                </a:extLst>
              </p14:cNvPr>
              <p14:cNvContentPartPr/>
              <p14:nvPr/>
            </p14:nvContentPartPr>
            <p14:xfrm>
              <a:off x="10396330" y="5078895"/>
              <a:ext cx="180975" cy="2667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D764341-35DE-49DC-82B9-8F53C4F3831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378794" y="5060826"/>
                <a:ext cx="215697" cy="30247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3635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4C917-8E65-42E2-A6B5-F9FA07A9B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353762" cy="970450"/>
          </a:xfrm>
        </p:spPr>
        <p:txBody>
          <a:bodyPr>
            <a:normAutofit/>
          </a:bodyPr>
          <a:lstStyle/>
          <a:p>
            <a:r>
              <a:rPr lang="en-US" dirty="0"/>
              <a:t>Discussion: </a:t>
            </a:r>
            <a:r>
              <a:rPr lang="en-US" i="1" dirty="0"/>
              <a:t>Astyanax</a:t>
            </a:r>
            <a:r>
              <a:rPr lang="en-US" dirty="0"/>
              <a:t> transcriptome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02B47-6B7B-4BEF-8508-9239D6B7C1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 may have never doubled its transcriptome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9DEA1-DA4D-4084-8F08-A203B9EBF589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Rounds of whole genome duplication during evolution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78DEB7-3C02-439D-B5EE-6BBE4F73F4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742419" y="1885950"/>
            <a:ext cx="3300984" cy="764783"/>
          </a:xfrm>
        </p:spPr>
        <p:txBody>
          <a:bodyPr/>
          <a:lstStyle/>
          <a:p>
            <a:r>
              <a:rPr lang="en-US" dirty="0"/>
              <a:t>lost those isoforms due to their environment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F510E65-372F-4783-B6A6-563FFF06A70C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7742419" y="2872887"/>
            <a:ext cx="3300984" cy="3023088"/>
          </a:xfrm>
        </p:spPr>
        <p:txBody>
          <a:bodyPr/>
          <a:lstStyle/>
          <a:p>
            <a:r>
              <a:rPr lang="en-US" sz="1600" dirty="0"/>
              <a:t>Cave animals don’t need light input genes 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8EB857-1D42-4970-A6BA-87F5FE1D54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8107" y="1885950"/>
            <a:ext cx="3300984" cy="764782"/>
          </a:xfrm>
        </p:spPr>
        <p:txBody>
          <a:bodyPr anchor="t"/>
          <a:lstStyle/>
          <a:p>
            <a:r>
              <a:rPr lang="en-US" dirty="0"/>
              <a:t>Poor coverage in NCBI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91FBDFF-667D-4CD5-851F-DA14400ACF43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4328107" y="2768112"/>
            <a:ext cx="3300984" cy="3023089"/>
          </a:xfrm>
        </p:spPr>
        <p:txBody>
          <a:bodyPr/>
          <a:lstStyle/>
          <a:p>
            <a:r>
              <a:rPr lang="en-US" sz="1800" i="1" dirty="0"/>
              <a:t>Astyanax mexicanus</a:t>
            </a:r>
            <a:r>
              <a:rPr lang="en-US" sz="1800" dirty="0"/>
              <a:t> has 70X genome coverage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FB410F-FAEF-492A-A28C-CEFED4F95311}"/>
              </a:ext>
            </a:extLst>
          </p:cNvPr>
          <p:cNvCxnSpPr/>
          <p:nvPr/>
        </p:nvCxnSpPr>
        <p:spPr>
          <a:xfrm>
            <a:off x="4621285" y="2085975"/>
            <a:ext cx="27432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29B7896D-C5F9-417B-B6B4-8F6D733CA2DA}"/>
              </a:ext>
            </a:extLst>
          </p:cNvPr>
          <p:cNvSpPr/>
          <p:nvPr/>
        </p:nvSpPr>
        <p:spPr>
          <a:xfrm>
            <a:off x="10892125" y="2085975"/>
            <a:ext cx="390525" cy="34667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70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4D55-EB35-4975-A7A9-0DF8DB9FB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Top 5 blast results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62CCB-8D82-4925-975F-3CDCD1DB7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9273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Core proteins similar enough fish in same geographic region</a:t>
            </a:r>
          </a:p>
          <a:p>
            <a:r>
              <a:rPr lang="en-US" dirty="0"/>
              <a:t>Genus </a:t>
            </a:r>
            <a:r>
              <a:rPr lang="en-US" i="1" err="1"/>
              <a:t>Sinocyclocheilus</a:t>
            </a:r>
            <a:r>
              <a:rPr lang="en-US" dirty="0"/>
              <a:t> </a:t>
            </a:r>
          </a:p>
          <a:p>
            <a:r>
              <a:rPr lang="en-US" dirty="0"/>
              <a:t>Accessory proteins need more sequencing </a:t>
            </a:r>
          </a:p>
          <a:p>
            <a:r>
              <a:rPr lang="en-US" dirty="0"/>
              <a:t>More fish circadian transcriptome needs sequencing</a:t>
            </a:r>
          </a:p>
          <a:p>
            <a:r>
              <a:rPr lang="en-US" dirty="0"/>
              <a:t>Cave animals need sequencing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961B28-A05F-4B27-93A5-0AE775F1E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170" y="4014942"/>
            <a:ext cx="5266630" cy="234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4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F37866-0DEF-4311-98DC-8CD6B505E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0080"/>
            <a:ext cx="3096427" cy="5613236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  <a:cs typeface="Calibri Light"/>
              </a:rPr>
              <a:t>Discussion: Alignments and Phylogenetic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D71FD-4CE1-4D5A-90FF-F0EC6D1F4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818" y="640082"/>
            <a:ext cx="6848715" cy="2677040"/>
          </a:xfrm>
        </p:spPr>
        <p:txBody>
          <a:bodyPr anchor="ctr">
            <a:normAutofit/>
          </a:bodyPr>
          <a:lstStyle/>
          <a:p>
            <a:pPr indent="-305435"/>
            <a:r>
              <a:rPr lang="en-US" sz="2000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Danio rerio </a:t>
            </a:r>
            <a:r>
              <a:rPr lang="en-US" sz="200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and </a:t>
            </a:r>
            <a:r>
              <a:rPr lang="en-US" sz="2000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Fundulus heteroclitus </a:t>
            </a:r>
            <a:r>
              <a:rPr lang="en-US" sz="200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may have more coding regions than </a:t>
            </a:r>
            <a:r>
              <a:rPr lang="en-US" sz="2000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Astyanax mexicanus</a:t>
            </a:r>
            <a:endParaRPr lang="en-US">
              <a:cs typeface="Calibri" panose="020F0502020204030204"/>
            </a:endParaRPr>
          </a:p>
          <a:p>
            <a:pPr indent="-305435"/>
            <a:r>
              <a:rPr lang="en-US" sz="2000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a typeface="+mn-lt"/>
                <a:cs typeface="+mn-lt"/>
              </a:rPr>
              <a:t>Danio rerio </a:t>
            </a:r>
            <a:r>
              <a:rPr lang="en-US" sz="200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a typeface="+mn-lt"/>
                <a:cs typeface="+mn-lt"/>
              </a:rPr>
              <a:t>and </a:t>
            </a:r>
            <a:r>
              <a:rPr lang="en-US" sz="2000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a typeface="+mn-lt"/>
                <a:cs typeface="+mn-lt"/>
              </a:rPr>
              <a:t>Fundulus heteroclitus </a:t>
            </a:r>
            <a:r>
              <a:rPr lang="en-US" sz="200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a typeface="+mn-lt"/>
                <a:cs typeface="+mn-lt"/>
              </a:rPr>
              <a:t>have more available core protein forms</a:t>
            </a:r>
            <a:endParaRPr lang="en-US" sz="2000" i="1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cs typeface="Dubai"/>
            </a:endParaRPr>
          </a:p>
          <a:p>
            <a:pPr indent="-305435"/>
            <a:r>
              <a:rPr lang="en-US" sz="200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Possible </a:t>
            </a:r>
            <a:r>
              <a:rPr lang="en-US" sz="2000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Astyanax mexicanus </a:t>
            </a:r>
            <a:r>
              <a:rPr lang="en-US" sz="200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has lost or altered some transcriptome </a:t>
            </a:r>
          </a:p>
          <a:p>
            <a:pPr indent="-305435"/>
            <a:r>
              <a:rPr lang="en-US" sz="200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Possible </a:t>
            </a:r>
            <a:r>
              <a:rPr lang="en-US" sz="2000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Astyanax</a:t>
            </a:r>
            <a:r>
              <a:rPr lang="en-US" sz="200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cs typeface="Dubai"/>
              </a:rPr>
              <a:t> has added less transcriptome than other fish </a:t>
            </a:r>
          </a:p>
        </p:txBody>
      </p:sp>
      <p:pic>
        <p:nvPicPr>
          <p:cNvPr id="4" name="Picture 4" descr="A picture containing drawing&#10;&#10;Description generated with very high confidence">
            <a:extLst>
              <a:ext uri="{FF2B5EF4-FFF2-40B4-BE49-F238E27FC236}">
                <a16:creationId xmlns:a16="http://schemas.microsoft.com/office/drawing/2014/main" id="{0FDCC495-6F51-4904-9C3B-173FC8405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7" y="3690623"/>
            <a:ext cx="6894236" cy="200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05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31B343-E66C-4EE7-890B-4DE3EA99E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Future Study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C687D-CA40-4E58-807D-8CFAA7767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Epigenetic factors</a:t>
            </a:r>
          </a:p>
          <a:p>
            <a:r>
              <a:rPr lang="en-US" dirty="0"/>
              <a:t>Phenotypic plasticity </a:t>
            </a:r>
          </a:p>
          <a:p>
            <a:r>
              <a:rPr lang="en-US" dirty="0"/>
              <a:t>More cave fish</a:t>
            </a:r>
          </a:p>
        </p:txBody>
      </p:sp>
    </p:spTree>
    <p:extLst>
      <p:ext uri="{BB962C8B-B14F-4D97-AF65-F5344CB8AC3E}">
        <p14:creationId xmlns:p14="http://schemas.microsoft.com/office/powerpoint/2010/main" val="1907217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2EE6B9-7934-4881-858D-CA96365BC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Acknowledgements – Thank you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89C1C-BCAD-4524-BCF4-9B7BA070D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Dr. Chabot &amp; Brendan Riley for providing mummichog and zebrafish circadian transcriptome as well as the blueprint methods.</a:t>
            </a:r>
          </a:p>
          <a:p>
            <a:r>
              <a:rPr lang="en-US" sz="2400">
                <a:solidFill>
                  <a:schemeClr val="bg1"/>
                </a:solidFill>
              </a:rPr>
              <a:t>Dr. Jolles for helping us throughout our project </a:t>
            </a:r>
          </a:p>
          <a:p>
            <a:r>
              <a:rPr lang="en-US" sz="2400">
                <a:solidFill>
                  <a:schemeClr val="bg1"/>
                </a:solidFill>
              </a:rPr>
              <a:t>Dr. Chabot again for mentoring us throughout our research</a:t>
            </a:r>
          </a:p>
          <a:p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194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76AE5-CA56-414B-A66B-B06D9B991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/>
              <a:t>Literature Cited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CD2C9-4064-4DF3-A2F6-5D40ACC56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indent="-305435"/>
            <a:endParaRPr lang="en-US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Dubai" panose="02040603050505030304"/>
            </a:endParaRP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Reppert, S. M., &amp; Weaver, D. R. (2002). Coordination of circadian timing in mammals.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Nature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418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(6901), 935-941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Stemmer, M., Schuhmacher, L. N., Foulkes, N. S., Bertolucci, C., &amp; Wittbrodt, J. (2015). Cavefish eye loss in response to an early block in retinal differentiation progression.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Development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142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(4), 743-752.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Yamazaki, S., Numano, R., Abe, M., Hida, A., Takahashi, R. I., Ueda, M., ... &amp; Tei, H. (2000). Resetting central and peripheral circadian oscillators in transgenic rats.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Science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288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(5466), 682-685.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Beale, A., Guibal, C., Tamai, T. K., Klotz, L., Cowen, S., Peyric, E., ... &amp; Whitmore, D. (2013). Circadian rhythms in Mexican blind cavefish Astyanax mexicanus in the lab and in the field.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Nature communications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4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(1), 1-10.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Marzban, H., Hoy, N., Buchok, M., Catania, K. C., &amp; Hawkes, R. (2015). Compartmentation of the cerebellar cortex: adaptation to lifestyle in the star-nosed mole Condylura cristata.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The Cerebellum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14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(2), 106-118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Chesmore, K. N., Watson III, W. H., &amp; Chabot, C. C. (2016). Identification of putative circadian clock genes in the American horseshoe crab, Limulus polyphemus.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Comparative Biochemistry and Physiology Part D: Genomics and Proteomics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19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 45-61.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Allada, R., &amp; Chung, B. Y. (2010). Circadian organization of behavior and physiology in Drosophila.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Annual review of physiology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72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 605-624.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Dunlap, J. C. (1999). Molecular bases for circadian clocks.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Cell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96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(2), 271-290.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Reilly, B., &amp; Chabot, C. (2020). Identification of a putative circadian system in the mummichog, 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Fundulus heteroclituss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. Unpublished manuscript, Department of Biological Sciences, Plymouth State University, Plymouth, New Hampshire, United States of America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(6), 1547-1549.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Jeffery, W. R. (2005). Adaptive evolution of eye degeneration in the Mexican blind cavefish.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Journal of Heredity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96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(3), 185-196.</a:t>
            </a:r>
          </a:p>
          <a:p>
            <a:pPr indent="-305435"/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Dubai"/>
            </a:endParaRPr>
          </a:p>
        </p:txBody>
      </p:sp>
    </p:spTree>
    <p:extLst>
      <p:ext uri="{BB962C8B-B14F-4D97-AF65-F5344CB8AC3E}">
        <p14:creationId xmlns:p14="http://schemas.microsoft.com/office/powerpoint/2010/main" val="3165916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CED36-F355-4265-AF88-10C1F71FD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</a:rPr>
              <a:t>More Literature Cited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A509B-ED8B-4D6B-B3E5-8E4C410A3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Madeira, F., Park, Y. M., Lee, J., Buso, N., Gur, T., Madhusoodanan, N., ... &amp; Lopez, R. (2019). The EMBL-EBI search and sequence analysis tools APIs in 2019.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Nucleic acids research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47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(W1), W636-W64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Cavallari Nicola, Frigato Elena, Vallone Daniela, Fröhlich Nadine, Fernando Lopez-Olmeda Jose, Foà Augusto, Berti Roberto, Javier Sánchez-Vázquez Francisco, Bertolucci Christiano, S. Foulkes Nicholas. (2011). A Blind Circadian Clock in Cavefish Reveals that Opsins Mediate Peripheral Clock Photoreception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. PLOS Biology.</a:t>
            </a:r>
            <a:endParaRPr lang="en-US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ea typeface="+mn-lt"/>
              <a:cs typeface="+mn-lt"/>
            </a:endParaRP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Ceinos, Rosa &amp; Frigato, Elena &amp; Pagano, Cristina &amp; Fröhlich, Nadine &amp; Negrini, Pietro Foulkes, Nicholas &amp; Whitmore, David &amp; Vallone, Daniela &amp; Bertolucci, Cristiano. (2016). Studying the Evolution of the Vertebrate Circadian Clock: The Power of Fish as Comparative Models. 10.1016/bs.adgen.2016.05.002.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Friedrich, Markus. (2013). Biological Clocks and Visual Systems in Cave-Adapted Animals at the Dawn of Speleogenomics. Integrative and comparative biology. 53. 10.1093/icb/ict058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Hong Sun, Qianqian Dong, Chenchen Wanga, Mengwan Jianga, Baishi Wang, Zhenlong Wang. (2018). Evolution of circadian genes 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PER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 and 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CRY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 in subterranean rodents. </a:t>
            </a:r>
            <a:r>
              <a:rPr lang="en-US" i="1" u="sng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  <a:hlinkClick r:id="rId2"/>
              </a:rPr>
              <a:t>International Journal of Biological Macromolecules</a:t>
            </a:r>
            <a:r>
              <a:rPr lang="en-US" i="1" u="sng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 118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(B) 1400-1405.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Smit, Andrea &amp; Broesch, Tanya &amp; Siegel, Jerome &amp; Mistlberger, Ralph. (2019). Sleep timing and duration in indigenous villages with and without electric lighting on Tanna Island, Vanuatu. 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Scientific Reports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. 9. 10.1038/s41598-019-53635-y.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Van Jaarsveld, Barry &amp; Bennett, Nigel &amp; Hart, Daniel &amp; Oosthuizen, Maria. (2018). Locomotor activity and body temperature rhythms in the Mahali mole-rat (C. h. mahali): The effect of light and ambient temperature variations. Journal of Thermal Biology. 79. 24-32. 10.1016/j.jtherbio.2018.11.013.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Villamizar, Natalia &amp; Blanco-Vives, Borja &amp; Oliveira, Catarina &amp; Dinis, Maria &amp; Rosa, Viviana &amp; Negrini, Pietro &amp; Bertolucci, Cristiano &amp; Sanchez Vazquez, F. Javier. (2013). Circadian Rhythms of Embryonic Development and Hatching in Fish: A Comparative Study of Zebrafish (Diurnal), Senegalese Sole (Nocturnal), and Somalian Cavefish (Blind). Chronobiology international. 30. 10.3109/07420528.2013.784772.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NCBI Resource Coordinators (2016). Database resources of the National Center for Biotechnology Information.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Nucleic acids research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44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(D1), D7–D19. </a:t>
            </a: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  <a:hlinkClick r:id="rId3"/>
              </a:rPr>
              <a:t>https://doi.org/10.1093/nar/gkv1290</a:t>
            </a:r>
            <a:endParaRPr lang="en-US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ea typeface="+mn-lt"/>
              <a:cs typeface="+mn-lt"/>
            </a:endParaRP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Klaus, S., Mendoza, J. C., Liew, J. H., Plath, M., Meier, R., &amp; Yeo, D. C. (2013). Rapid evolution of troglomorphic characters suggests selection rather than neutral mutation as a driver of eye reduction in cave crabs.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Biology letters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9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(2), 20121098. </a:t>
            </a: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  <a:hlinkClick r:id="rId4"/>
              </a:rPr>
              <a:t>https://doi.org/10.1098/rsbl.2012.1098</a:t>
            </a:r>
            <a:endParaRPr lang="en-US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ea typeface="+mn-lt"/>
              <a:cs typeface="+mn-lt"/>
            </a:endParaRP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Madeira, F., Park, Y. M., Lee, J., Buso, N., Gur, T., Madhusoodanan, N., ... &amp; Lopez, R. (2019). The EMBL-EBI search and sequence analysis tools APIs in 2019.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Nucleic acids research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47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(W1), W636-W641.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Letunic, I., &amp; Bork, P. (2018). 20 years of the SMART protein domain annotation resource.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Nucleic acids research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46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(D1), D493-D496.</a:t>
            </a:r>
          </a:p>
          <a:p>
            <a:pPr indent="-305435"/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Kumar, S., Stecher, G., Li, M., Knyaz, C., &amp; Tamura, K. (2018). MEGA X: molecular evolutionary genetics analysis across computing platforms.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Molecular biology and evolution</a:t>
            </a:r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, </a:t>
            </a:r>
            <a:r>
              <a:rPr lang="en-US" i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ea typeface="+mn-lt"/>
                <a:cs typeface="+mn-lt"/>
              </a:rPr>
              <a:t>35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29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cave by the water&#10;&#10;Description generated with high confidence">
            <a:extLst>
              <a:ext uri="{FF2B5EF4-FFF2-40B4-BE49-F238E27FC236}">
                <a16:creationId xmlns:a16="http://schemas.microsoft.com/office/drawing/2014/main" id="{08EDDA93-6EAE-4A18-80F5-4CDE331C0C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EAB12F-9AD0-4E06-A7F3-9C23B682F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cs typeface="Calibri Light"/>
              </a:rPr>
              <a:t>Any Questions?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936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99CD8983101143B933D8A146C419CC" ma:contentTypeVersion="4" ma:contentTypeDescription="Create a new document." ma:contentTypeScope="" ma:versionID="4a11c28dfefc1455f40c572155856e5e">
  <xsd:schema xmlns:xsd="http://www.w3.org/2001/XMLSchema" xmlns:xs="http://www.w3.org/2001/XMLSchema" xmlns:p="http://schemas.microsoft.com/office/2006/metadata/properties" xmlns:ns3="7d738f35-59bd-48f5-babd-ecb441409e06" targetNamespace="http://schemas.microsoft.com/office/2006/metadata/properties" ma:root="true" ma:fieldsID="7523eb70ee01d56466d3a0b3bd04158c" ns3:_="">
    <xsd:import namespace="7d738f35-59bd-48f5-babd-ecb441409e0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738f35-59bd-48f5-babd-ecb441409e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CC86A04-1149-4D34-A27E-02F92031D1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738f35-59bd-48f5-babd-ecb441409e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F0E3D4-4DB3-4CD1-B0FD-703B11E2EF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E1B9F9-2E21-47F7-AE6C-BA3923FE95BE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d738f35-59bd-48f5-babd-ecb441409e0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914</TotalTime>
  <Words>1889</Words>
  <Application>Microsoft Macintosh PowerPoint</Application>
  <PresentationFormat>Widescreen</PresentationFormat>
  <Paragraphs>243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Has the Blind Mexican Cave Fish Lost its Rhythm? </vt:lpstr>
      <vt:lpstr> Introduction</vt:lpstr>
      <vt:lpstr>PowerPoint Presentation</vt:lpstr>
      <vt:lpstr>Hypothesis:</vt:lpstr>
      <vt:lpstr>Methods</vt:lpstr>
      <vt:lpstr> Results: NCBI searches </vt:lpstr>
      <vt:lpstr>Top 5 BLASTp results </vt:lpstr>
      <vt:lpstr>Results: Alignments </vt:lpstr>
      <vt:lpstr>Results: Alignments </vt:lpstr>
      <vt:lpstr>Results: Phylogenetic Tree</vt:lpstr>
      <vt:lpstr>Discussion: Astyanax transcriptome</vt:lpstr>
      <vt:lpstr>Discussion: Top 5 blast results </vt:lpstr>
      <vt:lpstr>Discussion: Alignments and Phylogenetic Tree</vt:lpstr>
      <vt:lpstr>Future Study</vt:lpstr>
      <vt:lpstr>Acknowledgements – Thank you </vt:lpstr>
      <vt:lpstr>Literature Cited</vt:lpstr>
      <vt:lpstr>More Literature Cited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 the Blind Mexican Cave Fish Lost its Rhythm?</dc:title>
  <dc:creator>Natalie Hafez</dc:creator>
  <cp:lastModifiedBy>Erika Rydberg</cp:lastModifiedBy>
  <cp:revision>5</cp:revision>
  <dcterms:created xsi:type="dcterms:W3CDTF">2020-04-24T17:56:44Z</dcterms:created>
  <dcterms:modified xsi:type="dcterms:W3CDTF">2020-04-27T15:40:08Z</dcterms:modified>
</cp:coreProperties>
</file>